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theme/themeOverride1.xml" ContentType="application/vnd.openxmlformats-officedocument.themeOverride+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 id="260" r:id="rId6"/>
    <p:sldId id="261" r:id="rId7"/>
    <p:sldId id="262" r:id="rId8"/>
    <p:sldId id="263" r:id="rId9"/>
  </p:sldIdLst>
  <p:sldSz cx="12801600" cy="9601200" type="A3"/>
  <p:notesSz cx="6858000" cy="9144000"/>
  <p:custDataLst>
    <p:tags r:id="rId10"/>
  </p:custDataLst>
  <p:defaultText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108" y="-276"/>
      </p:cViewPr>
      <p:guideLst>
        <p:guide orient="horz" pos="3024"/>
        <p:guide pos="403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AU"/>
              <a:t>Rate</a:t>
            </a:r>
          </a:p>
        </c:rich>
      </c:tx>
      <c:layout/>
      <c:overlay val="0"/>
    </c:title>
    <c:autoTitleDeleted val="0"/>
    <c:plotArea>
      <c:layout>
        <c:manualLayout>
          <c:layoutTarget val="inner"/>
          <c:xMode val="edge"/>
          <c:yMode val="edge"/>
          <c:x val="8.2742273853688889E-2"/>
          <c:y val="8.4026429866135718E-2"/>
          <c:w val="0.68814590483881821"/>
          <c:h val="0.84709071591351304"/>
        </c:manualLayout>
      </c:layout>
      <c:barChart>
        <c:barDir val="col"/>
        <c:grouping val="clustered"/>
        <c:varyColors val="0"/>
        <c:ser>
          <c:idx val="0"/>
          <c:order val="0"/>
          <c:tx>
            <c:strRef>
              <c:f>Sheet1!$J$1</c:f>
              <c:strCache>
                <c:ptCount val="1"/>
                <c:pt idx="0">
                  <c:v>Initial Growth</c:v>
                </c:pt>
              </c:strCache>
            </c:strRef>
          </c:tx>
          <c:invertIfNegative val="0"/>
          <c:cat>
            <c:numRef>
              <c:f>Sheet1!$A$9:$A$28</c:f>
              <c:numCache>
                <c:formatCode>General</c:formatCode>
                <c:ptCount val="20"/>
              </c:numCache>
            </c:numRef>
          </c:cat>
          <c:val>
            <c:numRef>
              <c:f>Sheet1!$J$9:$J$28</c:f>
              <c:numCache>
                <c:formatCode>General</c:formatCode>
                <c:ptCount val="20"/>
                <c:pt idx="0">
                  <c:v>4</c:v>
                </c:pt>
                <c:pt idx="1">
                  <c:v>9</c:v>
                </c:pt>
                <c:pt idx="2">
                  <c:v>-3</c:v>
                </c:pt>
                <c:pt idx="3">
                  <c:v>-22</c:v>
                </c:pt>
                <c:pt idx="4">
                  <c:v>17</c:v>
                </c:pt>
                <c:pt idx="5">
                  <c:v>-13</c:v>
                </c:pt>
                <c:pt idx="6">
                  <c:v>-8</c:v>
                </c:pt>
                <c:pt idx="8">
                  <c:v>18</c:v>
                </c:pt>
                <c:pt idx="9">
                  <c:v>-7</c:v>
                </c:pt>
                <c:pt idx="10">
                  <c:v>1</c:v>
                </c:pt>
                <c:pt idx="11">
                  <c:v>21</c:v>
                </c:pt>
                <c:pt idx="12">
                  <c:v>-5</c:v>
                </c:pt>
                <c:pt idx="13">
                  <c:v>-14</c:v>
                </c:pt>
                <c:pt idx="14">
                  <c:v>-10</c:v>
                </c:pt>
                <c:pt idx="15">
                  <c:v>-8</c:v>
                </c:pt>
                <c:pt idx="16">
                  <c:v>-4</c:v>
                </c:pt>
                <c:pt idx="17">
                  <c:v>6</c:v>
                </c:pt>
                <c:pt idx="18">
                  <c:v>8</c:v>
                </c:pt>
                <c:pt idx="19">
                  <c:v>0</c:v>
                </c:pt>
              </c:numCache>
            </c:numRef>
          </c:val>
        </c:ser>
        <c:ser>
          <c:idx val="1"/>
          <c:order val="1"/>
          <c:tx>
            <c:strRef>
              <c:f>Sheet1!$L$1</c:f>
              <c:strCache>
                <c:ptCount val="1"/>
                <c:pt idx="0">
                  <c:v>Overall Growth</c:v>
                </c:pt>
              </c:strCache>
            </c:strRef>
          </c:tx>
          <c:invertIfNegative val="0"/>
          <c:val>
            <c:numRef>
              <c:f>Sheet1!$L$9:$L$28</c:f>
              <c:numCache>
                <c:formatCode>General</c:formatCode>
                <c:ptCount val="20"/>
                <c:pt idx="0">
                  <c:v>7</c:v>
                </c:pt>
                <c:pt idx="1">
                  <c:v>-10</c:v>
                </c:pt>
                <c:pt idx="2">
                  <c:v>9</c:v>
                </c:pt>
                <c:pt idx="3">
                  <c:v>8</c:v>
                </c:pt>
                <c:pt idx="4">
                  <c:v>17</c:v>
                </c:pt>
                <c:pt idx="5">
                  <c:v>-6</c:v>
                </c:pt>
                <c:pt idx="6">
                  <c:v>-13</c:v>
                </c:pt>
                <c:pt idx="7">
                  <c:v>0</c:v>
                </c:pt>
                <c:pt idx="8">
                  <c:v>30</c:v>
                </c:pt>
                <c:pt idx="9">
                  <c:v>-5</c:v>
                </c:pt>
                <c:pt idx="10">
                  <c:v>-9</c:v>
                </c:pt>
                <c:pt idx="11">
                  <c:v>3</c:v>
                </c:pt>
                <c:pt idx="12">
                  <c:v>20</c:v>
                </c:pt>
                <c:pt idx="13">
                  <c:v>8</c:v>
                </c:pt>
                <c:pt idx="14">
                  <c:v>9</c:v>
                </c:pt>
                <c:pt idx="15">
                  <c:v>-9</c:v>
                </c:pt>
                <c:pt idx="16">
                  <c:v>4</c:v>
                </c:pt>
                <c:pt idx="17">
                  <c:v>9</c:v>
                </c:pt>
                <c:pt idx="18">
                  <c:v>3</c:v>
                </c:pt>
              </c:numCache>
            </c:numRef>
          </c:val>
        </c:ser>
        <c:dLbls>
          <c:showLegendKey val="0"/>
          <c:showVal val="0"/>
          <c:showCatName val="0"/>
          <c:showSerName val="0"/>
          <c:showPercent val="0"/>
          <c:showBubbleSize val="0"/>
        </c:dLbls>
        <c:gapWidth val="150"/>
        <c:axId val="194996864"/>
        <c:axId val="195559808"/>
      </c:barChart>
      <c:catAx>
        <c:axId val="194996864"/>
        <c:scaling>
          <c:orientation val="minMax"/>
        </c:scaling>
        <c:delete val="0"/>
        <c:axPos val="b"/>
        <c:numFmt formatCode="General" sourceLinked="1"/>
        <c:majorTickMark val="out"/>
        <c:minorTickMark val="none"/>
        <c:tickLblPos val="nextTo"/>
        <c:txPr>
          <a:bodyPr rot="-5400000" vert="horz"/>
          <a:lstStyle/>
          <a:p>
            <a:pPr>
              <a:defRPr/>
            </a:pPr>
            <a:endParaRPr lang="en-US"/>
          </a:p>
        </c:txPr>
        <c:crossAx val="195559808"/>
        <c:crosses val="autoZero"/>
        <c:auto val="1"/>
        <c:lblAlgn val="ctr"/>
        <c:lblOffset val="1000"/>
        <c:noMultiLvlLbl val="0"/>
      </c:catAx>
      <c:valAx>
        <c:axId val="195559808"/>
        <c:scaling>
          <c:orientation val="minMax"/>
        </c:scaling>
        <c:delete val="0"/>
        <c:axPos val="l"/>
        <c:majorGridlines/>
        <c:title>
          <c:tx>
            <c:rich>
              <a:bodyPr rot="-5400000" vert="horz"/>
              <a:lstStyle/>
              <a:p>
                <a:pPr>
                  <a:defRPr/>
                </a:pPr>
                <a:r>
                  <a:rPr lang="en-US"/>
                  <a:t>Months</a:t>
                </a:r>
              </a:p>
            </c:rich>
          </c:tx>
          <c:layout/>
          <c:overlay val="0"/>
        </c:title>
        <c:numFmt formatCode="General" sourceLinked="1"/>
        <c:majorTickMark val="out"/>
        <c:minorTickMark val="none"/>
        <c:tickLblPos val="nextTo"/>
        <c:crossAx val="194996864"/>
        <c:crosses val="autoZero"/>
        <c:crossBetween val="between"/>
      </c:valAx>
    </c:plotArea>
    <c:legend>
      <c:legendPos val="b"/>
      <c:layout>
        <c:manualLayout>
          <c:xMode val="edge"/>
          <c:yMode val="edge"/>
          <c:x val="0.41209904511396844"/>
          <c:y val="0.93874952938631973"/>
          <c:w val="0.25953341685462783"/>
          <c:h val="4.5990571705503976E-2"/>
        </c:manualLayout>
      </c:layout>
      <c:overlay val="0"/>
    </c:legend>
    <c:plotVisOnly val="1"/>
    <c:dispBlanksAs val="gap"/>
    <c:showDLblsOverMax val="0"/>
  </c:chart>
  <c:txPr>
    <a:bodyPr/>
    <a:lstStyle/>
    <a:p>
      <a:pPr>
        <a:defRPr b="1"/>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Comprehension Growth Term 3 Students</a:t>
            </a:r>
          </a:p>
        </c:rich>
      </c:tx>
      <c:layout/>
      <c:overlay val="0"/>
    </c:title>
    <c:autoTitleDeleted val="0"/>
    <c:plotArea>
      <c:layout/>
      <c:barChart>
        <c:barDir val="col"/>
        <c:grouping val="clustered"/>
        <c:varyColors val="0"/>
        <c:ser>
          <c:idx val="0"/>
          <c:order val="0"/>
          <c:tx>
            <c:strRef>
              <c:f>Sheet1!$T$1</c:f>
              <c:strCache>
                <c:ptCount val="1"/>
                <c:pt idx="0">
                  <c:v>Initial Growth</c:v>
                </c:pt>
              </c:strCache>
            </c:strRef>
          </c:tx>
          <c:invertIfNegative val="0"/>
          <c:cat>
            <c:numRef>
              <c:f>Sheet1!$A$2:$A$29</c:f>
              <c:numCache>
                <c:formatCode>General</c:formatCode>
                <c:ptCount val="28"/>
              </c:numCache>
            </c:numRef>
          </c:cat>
          <c:val>
            <c:numRef>
              <c:f>Sheet1!$T$2:$T$29</c:f>
              <c:numCache>
                <c:formatCode>General</c:formatCode>
                <c:ptCount val="28"/>
                <c:pt idx="0">
                  <c:v>23</c:v>
                </c:pt>
                <c:pt idx="1">
                  <c:v>46</c:v>
                </c:pt>
                <c:pt idx="2">
                  <c:v>19</c:v>
                </c:pt>
                <c:pt idx="3">
                  <c:v>5</c:v>
                </c:pt>
                <c:pt idx="4">
                  <c:v>21</c:v>
                </c:pt>
                <c:pt idx="5">
                  <c:v>33</c:v>
                </c:pt>
                <c:pt idx="6">
                  <c:v>21</c:v>
                </c:pt>
                <c:pt idx="7">
                  <c:v>5</c:v>
                </c:pt>
                <c:pt idx="8">
                  <c:v>17</c:v>
                </c:pt>
                <c:pt idx="9">
                  <c:v>23</c:v>
                </c:pt>
                <c:pt idx="10">
                  <c:v>23</c:v>
                </c:pt>
                <c:pt idx="11">
                  <c:v>17</c:v>
                </c:pt>
                <c:pt idx="12">
                  <c:v>29</c:v>
                </c:pt>
                <c:pt idx="13">
                  <c:v>13</c:v>
                </c:pt>
                <c:pt idx="14">
                  <c:v>27</c:v>
                </c:pt>
                <c:pt idx="15">
                  <c:v>63</c:v>
                </c:pt>
                <c:pt idx="16">
                  <c:v>19</c:v>
                </c:pt>
                <c:pt idx="18">
                  <c:v>30</c:v>
                </c:pt>
                <c:pt idx="19">
                  <c:v>29</c:v>
                </c:pt>
                <c:pt idx="20">
                  <c:v>12</c:v>
                </c:pt>
                <c:pt idx="21">
                  <c:v>65</c:v>
                </c:pt>
                <c:pt idx="23">
                  <c:v>16</c:v>
                </c:pt>
                <c:pt idx="24">
                  <c:v>35</c:v>
                </c:pt>
                <c:pt idx="26">
                  <c:v>13</c:v>
                </c:pt>
                <c:pt idx="27">
                  <c:v>15</c:v>
                </c:pt>
              </c:numCache>
            </c:numRef>
          </c:val>
        </c:ser>
        <c:dLbls>
          <c:showLegendKey val="0"/>
          <c:showVal val="0"/>
          <c:showCatName val="0"/>
          <c:showSerName val="0"/>
          <c:showPercent val="0"/>
          <c:showBubbleSize val="0"/>
        </c:dLbls>
        <c:gapWidth val="150"/>
        <c:axId val="132739456"/>
        <c:axId val="132740992"/>
      </c:barChart>
      <c:catAx>
        <c:axId val="132739456"/>
        <c:scaling>
          <c:orientation val="minMax"/>
        </c:scaling>
        <c:delete val="1"/>
        <c:axPos val="b"/>
        <c:numFmt formatCode="General" sourceLinked="1"/>
        <c:majorTickMark val="out"/>
        <c:minorTickMark val="none"/>
        <c:tickLblPos val="nextTo"/>
        <c:crossAx val="132740992"/>
        <c:crosses val="autoZero"/>
        <c:auto val="1"/>
        <c:lblAlgn val="ctr"/>
        <c:lblOffset val="100"/>
        <c:noMultiLvlLbl val="0"/>
      </c:catAx>
      <c:valAx>
        <c:axId val="132740992"/>
        <c:scaling>
          <c:orientation val="minMax"/>
        </c:scaling>
        <c:delete val="0"/>
        <c:axPos val="l"/>
        <c:majorGridlines/>
        <c:title>
          <c:tx>
            <c:rich>
              <a:bodyPr rot="-5400000" vert="horz"/>
              <a:lstStyle/>
              <a:p>
                <a:pPr>
                  <a:defRPr/>
                </a:pPr>
                <a:r>
                  <a:rPr lang="en-AU" b="0"/>
                  <a:t>Months</a:t>
                </a:r>
              </a:p>
            </c:rich>
          </c:tx>
          <c:layout/>
          <c:overlay val="0"/>
        </c:title>
        <c:numFmt formatCode="General" sourceLinked="1"/>
        <c:majorTickMark val="out"/>
        <c:minorTickMark val="none"/>
        <c:tickLblPos val="nextTo"/>
        <c:crossAx val="132739456"/>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AU"/>
              <a:t>Accuracy</a:t>
            </a:r>
          </a:p>
        </c:rich>
      </c:tx>
      <c:layout/>
      <c:overlay val="0"/>
    </c:title>
    <c:autoTitleDeleted val="0"/>
    <c:plotArea>
      <c:layout/>
      <c:barChart>
        <c:barDir val="col"/>
        <c:grouping val="clustered"/>
        <c:varyColors val="0"/>
        <c:ser>
          <c:idx val="0"/>
          <c:order val="0"/>
          <c:invertIfNegative val="0"/>
          <c:cat>
            <c:numRef>
              <c:f>Sheet1!$A$9:$A$28</c:f>
              <c:numCache>
                <c:formatCode>General</c:formatCode>
                <c:ptCount val="20"/>
              </c:numCache>
            </c:numRef>
          </c:cat>
          <c:val>
            <c:numRef>
              <c:f>Sheet1!$P$9:$P$28</c:f>
              <c:numCache>
                <c:formatCode>General</c:formatCode>
                <c:ptCount val="20"/>
                <c:pt idx="0">
                  <c:v>-1</c:v>
                </c:pt>
                <c:pt idx="1">
                  <c:v>9</c:v>
                </c:pt>
                <c:pt idx="2">
                  <c:v>29</c:v>
                </c:pt>
                <c:pt idx="3">
                  <c:v>10</c:v>
                </c:pt>
                <c:pt idx="4">
                  <c:v>1</c:v>
                </c:pt>
                <c:pt idx="5">
                  <c:v>2</c:v>
                </c:pt>
                <c:pt idx="6">
                  <c:v>22</c:v>
                </c:pt>
                <c:pt idx="8">
                  <c:v>0</c:v>
                </c:pt>
                <c:pt idx="9">
                  <c:v>-2</c:v>
                </c:pt>
                <c:pt idx="10">
                  <c:v>42</c:v>
                </c:pt>
                <c:pt idx="11">
                  <c:v>12</c:v>
                </c:pt>
                <c:pt idx="12">
                  <c:v>5</c:v>
                </c:pt>
                <c:pt idx="13">
                  <c:v>12</c:v>
                </c:pt>
                <c:pt idx="14">
                  <c:v>5</c:v>
                </c:pt>
                <c:pt idx="15">
                  <c:v>4</c:v>
                </c:pt>
                <c:pt idx="16">
                  <c:v>9</c:v>
                </c:pt>
                <c:pt idx="17">
                  <c:v>14</c:v>
                </c:pt>
                <c:pt idx="18">
                  <c:v>8</c:v>
                </c:pt>
                <c:pt idx="19">
                  <c:v>-2</c:v>
                </c:pt>
              </c:numCache>
            </c:numRef>
          </c:val>
        </c:ser>
        <c:ser>
          <c:idx val="1"/>
          <c:order val="1"/>
          <c:tx>
            <c:strRef>
              <c:f>Sheet1!$R$1</c:f>
              <c:strCache>
                <c:ptCount val="1"/>
                <c:pt idx="0">
                  <c:v>Overall Growth</c:v>
                </c:pt>
              </c:strCache>
            </c:strRef>
          </c:tx>
          <c:invertIfNegative val="0"/>
          <c:val>
            <c:numRef>
              <c:f>Sheet1!$R$9:$R$28</c:f>
              <c:numCache>
                <c:formatCode>General</c:formatCode>
                <c:ptCount val="20"/>
                <c:pt idx="0">
                  <c:v>8</c:v>
                </c:pt>
                <c:pt idx="1">
                  <c:v>16</c:v>
                </c:pt>
                <c:pt idx="2">
                  <c:v>10</c:v>
                </c:pt>
                <c:pt idx="3">
                  <c:v>33</c:v>
                </c:pt>
                <c:pt idx="4">
                  <c:v>11</c:v>
                </c:pt>
                <c:pt idx="5">
                  <c:v>8</c:v>
                </c:pt>
                <c:pt idx="6">
                  <c:v>22</c:v>
                </c:pt>
                <c:pt idx="8">
                  <c:v>15</c:v>
                </c:pt>
                <c:pt idx="9">
                  <c:v>14</c:v>
                </c:pt>
                <c:pt idx="10">
                  <c:v>24</c:v>
                </c:pt>
                <c:pt idx="11">
                  <c:v>8</c:v>
                </c:pt>
                <c:pt idx="12">
                  <c:v>10</c:v>
                </c:pt>
                <c:pt idx="13">
                  <c:v>16</c:v>
                </c:pt>
                <c:pt idx="14">
                  <c:v>8</c:v>
                </c:pt>
                <c:pt idx="15">
                  <c:v>42</c:v>
                </c:pt>
                <c:pt idx="16">
                  <c:v>22</c:v>
                </c:pt>
                <c:pt idx="17">
                  <c:v>18</c:v>
                </c:pt>
                <c:pt idx="18">
                  <c:v>9</c:v>
                </c:pt>
              </c:numCache>
            </c:numRef>
          </c:val>
        </c:ser>
        <c:dLbls>
          <c:showLegendKey val="0"/>
          <c:showVal val="0"/>
          <c:showCatName val="0"/>
          <c:showSerName val="0"/>
          <c:showPercent val="0"/>
          <c:showBubbleSize val="0"/>
        </c:dLbls>
        <c:gapWidth val="150"/>
        <c:axId val="195626496"/>
        <c:axId val="195628032"/>
      </c:barChart>
      <c:catAx>
        <c:axId val="195626496"/>
        <c:scaling>
          <c:orientation val="minMax"/>
        </c:scaling>
        <c:delete val="0"/>
        <c:axPos val="b"/>
        <c:numFmt formatCode="General" sourceLinked="1"/>
        <c:majorTickMark val="out"/>
        <c:minorTickMark val="none"/>
        <c:tickLblPos val="nextTo"/>
        <c:txPr>
          <a:bodyPr rot="-5400000" vert="horz"/>
          <a:lstStyle/>
          <a:p>
            <a:pPr>
              <a:defRPr/>
            </a:pPr>
            <a:endParaRPr lang="en-US"/>
          </a:p>
        </c:txPr>
        <c:crossAx val="195628032"/>
        <c:crosses val="autoZero"/>
        <c:auto val="1"/>
        <c:lblAlgn val="ctr"/>
        <c:lblOffset val="600"/>
        <c:noMultiLvlLbl val="0"/>
      </c:catAx>
      <c:valAx>
        <c:axId val="195628032"/>
        <c:scaling>
          <c:orientation val="minMax"/>
        </c:scaling>
        <c:delete val="0"/>
        <c:axPos val="l"/>
        <c:majorGridlines/>
        <c:title>
          <c:tx>
            <c:rich>
              <a:bodyPr rot="-5400000" vert="horz"/>
              <a:lstStyle/>
              <a:p>
                <a:pPr>
                  <a:defRPr/>
                </a:pPr>
                <a:r>
                  <a:rPr lang="en-US"/>
                  <a:t>Months</a:t>
                </a:r>
              </a:p>
            </c:rich>
          </c:tx>
          <c:layout/>
          <c:overlay val="0"/>
        </c:title>
        <c:numFmt formatCode="General" sourceLinked="1"/>
        <c:majorTickMark val="out"/>
        <c:minorTickMark val="none"/>
        <c:tickLblPos val="nextTo"/>
        <c:crossAx val="195626496"/>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Comprehension</a:t>
            </a:r>
          </a:p>
        </c:rich>
      </c:tx>
      <c:layout/>
      <c:overlay val="0"/>
    </c:title>
    <c:autoTitleDeleted val="0"/>
    <c:plotArea>
      <c:layout/>
      <c:barChart>
        <c:barDir val="col"/>
        <c:grouping val="clustered"/>
        <c:varyColors val="0"/>
        <c:ser>
          <c:idx val="0"/>
          <c:order val="0"/>
          <c:tx>
            <c:strRef>
              <c:f>Sheet1!$V$1</c:f>
              <c:strCache>
                <c:ptCount val="1"/>
                <c:pt idx="0">
                  <c:v>Initial Growth</c:v>
                </c:pt>
              </c:strCache>
            </c:strRef>
          </c:tx>
          <c:invertIfNegative val="0"/>
          <c:cat>
            <c:numRef>
              <c:f>Sheet1!$A$9:$A$28</c:f>
              <c:numCache>
                <c:formatCode>General</c:formatCode>
                <c:ptCount val="20"/>
              </c:numCache>
            </c:numRef>
          </c:cat>
          <c:val>
            <c:numRef>
              <c:f>Sheet1!$V$9:$V$28</c:f>
              <c:numCache>
                <c:formatCode>General</c:formatCode>
                <c:ptCount val="20"/>
                <c:pt idx="0">
                  <c:v>37</c:v>
                </c:pt>
                <c:pt idx="1">
                  <c:v>17</c:v>
                </c:pt>
                <c:pt idx="2">
                  <c:v>41</c:v>
                </c:pt>
                <c:pt idx="3">
                  <c:v>39</c:v>
                </c:pt>
                <c:pt idx="4">
                  <c:v>6</c:v>
                </c:pt>
                <c:pt idx="5">
                  <c:v>9</c:v>
                </c:pt>
                <c:pt idx="6">
                  <c:v>36</c:v>
                </c:pt>
                <c:pt idx="8">
                  <c:v>17</c:v>
                </c:pt>
                <c:pt idx="9">
                  <c:v>11</c:v>
                </c:pt>
                <c:pt idx="10">
                  <c:v>46</c:v>
                </c:pt>
                <c:pt idx="11">
                  <c:v>18</c:v>
                </c:pt>
                <c:pt idx="12">
                  <c:v>48</c:v>
                </c:pt>
                <c:pt idx="13">
                  <c:v>39</c:v>
                </c:pt>
                <c:pt idx="14">
                  <c:v>-1</c:v>
                </c:pt>
                <c:pt idx="15">
                  <c:v>25</c:v>
                </c:pt>
                <c:pt idx="16">
                  <c:v>48</c:v>
                </c:pt>
                <c:pt idx="17">
                  <c:v>29</c:v>
                </c:pt>
                <c:pt idx="18">
                  <c:v>17</c:v>
                </c:pt>
                <c:pt idx="19">
                  <c:v>11</c:v>
                </c:pt>
              </c:numCache>
            </c:numRef>
          </c:val>
        </c:ser>
        <c:ser>
          <c:idx val="1"/>
          <c:order val="1"/>
          <c:tx>
            <c:strRef>
              <c:f>Sheet1!$X$1</c:f>
              <c:strCache>
                <c:ptCount val="1"/>
                <c:pt idx="0">
                  <c:v>Overall Growth</c:v>
                </c:pt>
              </c:strCache>
            </c:strRef>
          </c:tx>
          <c:invertIfNegative val="0"/>
          <c:val>
            <c:numRef>
              <c:f>Sheet1!$X$9:$X$28</c:f>
              <c:numCache>
                <c:formatCode>General</c:formatCode>
                <c:ptCount val="20"/>
                <c:pt idx="0">
                  <c:v>22</c:v>
                </c:pt>
                <c:pt idx="1">
                  <c:v>42</c:v>
                </c:pt>
                <c:pt idx="2">
                  <c:v>26</c:v>
                </c:pt>
                <c:pt idx="3">
                  <c:v>34</c:v>
                </c:pt>
                <c:pt idx="4">
                  <c:v>15</c:v>
                </c:pt>
                <c:pt idx="5">
                  <c:v>12</c:v>
                </c:pt>
                <c:pt idx="6">
                  <c:v>36</c:v>
                </c:pt>
                <c:pt idx="8">
                  <c:v>19</c:v>
                </c:pt>
                <c:pt idx="9">
                  <c:v>29</c:v>
                </c:pt>
                <c:pt idx="10">
                  <c:v>46</c:v>
                </c:pt>
                <c:pt idx="11">
                  <c:v>15</c:v>
                </c:pt>
                <c:pt idx="12">
                  <c:v>15</c:v>
                </c:pt>
                <c:pt idx="13">
                  <c:v>38</c:v>
                </c:pt>
                <c:pt idx="14">
                  <c:v>2</c:v>
                </c:pt>
                <c:pt idx="15">
                  <c:v>57</c:v>
                </c:pt>
                <c:pt idx="16">
                  <c:v>40</c:v>
                </c:pt>
                <c:pt idx="17">
                  <c:v>14</c:v>
                </c:pt>
                <c:pt idx="18">
                  <c:v>17</c:v>
                </c:pt>
              </c:numCache>
            </c:numRef>
          </c:val>
        </c:ser>
        <c:dLbls>
          <c:showLegendKey val="0"/>
          <c:showVal val="0"/>
          <c:showCatName val="0"/>
          <c:showSerName val="0"/>
          <c:showPercent val="0"/>
          <c:showBubbleSize val="0"/>
        </c:dLbls>
        <c:gapWidth val="150"/>
        <c:axId val="195853696"/>
        <c:axId val="195855488"/>
      </c:barChart>
      <c:catAx>
        <c:axId val="195853696"/>
        <c:scaling>
          <c:orientation val="minMax"/>
        </c:scaling>
        <c:delete val="0"/>
        <c:axPos val="b"/>
        <c:numFmt formatCode="General" sourceLinked="1"/>
        <c:majorTickMark val="out"/>
        <c:minorTickMark val="none"/>
        <c:tickLblPos val="nextTo"/>
        <c:txPr>
          <a:bodyPr rot="-5400000" vert="horz"/>
          <a:lstStyle/>
          <a:p>
            <a:pPr>
              <a:defRPr/>
            </a:pPr>
            <a:endParaRPr lang="en-US"/>
          </a:p>
        </c:txPr>
        <c:crossAx val="195855488"/>
        <c:crosses val="autoZero"/>
        <c:auto val="1"/>
        <c:lblAlgn val="ctr"/>
        <c:lblOffset val="600"/>
        <c:noMultiLvlLbl val="0"/>
      </c:catAx>
      <c:valAx>
        <c:axId val="195855488"/>
        <c:scaling>
          <c:orientation val="minMax"/>
        </c:scaling>
        <c:delete val="0"/>
        <c:axPos val="l"/>
        <c:majorGridlines/>
        <c:title>
          <c:tx>
            <c:rich>
              <a:bodyPr rot="-5400000" vert="horz"/>
              <a:lstStyle/>
              <a:p>
                <a:pPr>
                  <a:defRPr/>
                </a:pPr>
                <a:r>
                  <a:rPr lang="en-US"/>
                  <a:t>Months</a:t>
                </a:r>
              </a:p>
            </c:rich>
          </c:tx>
          <c:layout/>
          <c:overlay val="0"/>
        </c:title>
        <c:numFmt formatCode="General" sourceLinked="1"/>
        <c:majorTickMark val="out"/>
        <c:minorTickMark val="none"/>
        <c:tickLblPos val="nextTo"/>
        <c:crossAx val="195853696"/>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PM Levels</a:t>
            </a:r>
          </a:p>
        </c:rich>
      </c:tx>
      <c:layout/>
      <c:overlay val="0"/>
    </c:title>
    <c:autoTitleDeleted val="0"/>
    <c:plotArea>
      <c:layout/>
      <c:barChart>
        <c:barDir val="col"/>
        <c:grouping val="stacked"/>
        <c:varyColors val="0"/>
        <c:ser>
          <c:idx val="0"/>
          <c:order val="0"/>
          <c:tx>
            <c:strRef>
              <c:f>Sheet1!$D$1</c:f>
              <c:strCache>
                <c:ptCount val="1"/>
                <c:pt idx="0">
                  <c:v>Initial PM </c:v>
                </c:pt>
              </c:strCache>
            </c:strRef>
          </c:tx>
          <c:invertIfNegative val="0"/>
          <c:cat>
            <c:numRef>
              <c:f>Sheet1!$A$2:$A$28</c:f>
              <c:numCache>
                <c:formatCode>General</c:formatCode>
                <c:ptCount val="27"/>
              </c:numCache>
            </c:numRef>
          </c:cat>
          <c:val>
            <c:numRef>
              <c:f>Sheet1!$D$2:$D$28</c:f>
              <c:numCache>
                <c:formatCode>General</c:formatCode>
                <c:ptCount val="27"/>
                <c:pt idx="0">
                  <c:v>18</c:v>
                </c:pt>
                <c:pt idx="1">
                  <c:v>26</c:v>
                </c:pt>
                <c:pt idx="2">
                  <c:v>24</c:v>
                </c:pt>
                <c:pt idx="3">
                  <c:v>18</c:v>
                </c:pt>
                <c:pt idx="4">
                  <c:v>24</c:v>
                </c:pt>
                <c:pt idx="5">
                  <c:v>26</c:v>
                </c:pt>
                <c:pt idx="6">
                  <c:v>26</c:v>
                </c:pt>
                <c:pt idx="7">
                  <c:v>24</c:v>
                </c:pt>
                <c:pt idx="8">
                  <c:v>24</c:v>
                </c:pt>
                <c:pt idx="9">
                  <c:v>26</c:v>
                </c:pt>
                <c:pt idx="10">
                  <c:v>21</c:v>
                </c:pt>
                <c:pt idx="11">
                  <c:v>30</c:v>
                </c:pt>
                <c:pt idx="12">
                  <c:v>19</c:v>
                </c:pt>
                <c:pt idx="13">
                  <c:v>30</c:v>
                </c:pt>
                <c:pt idx="14">
                  <c:v>24</c:v>
                </c:pt>
                <c:pt idx="15">
                  <c:v>28</c:v>
                </c:pt>
                <c:pt idx="16">
                  <c:v>27</c:v>
                </c:pt>
                <c:pt idx="17">
                  <c:v>28</c:v>
                </c:pt>
                <c:pt idx="18">
                  <c:v>24</c:v>
                </c:pt>
                <c:pt idx="19">
                  <c:v>24</c:v>
                </c:pt>
                <c:pt idx="20">
                  <c:v>27</c:v>
                </c:pt>
                <c:pt idx="21">
                  <c:v>18</c:v>
                </c:pt>
                <c:pt idx="22">
                  <c:v>28</c:v>
                </c:pt>
                <c:pt idx="23">
                  <c:v>30</c:v>
                </c:pt>
                <c:pt idx="24">
                  <c:v>27</c:v>
                </c:pt>
                <c:pt idx="25">
                  <c:v>25</c:v>
                </c:pt>
                <c:pt idx="26">
                  <c:v>24</c:v>
                </c:pt>
              </c:numCache>
            </c:numRef>
          </c:val>
        </c:ser>
        <c:ser>
          <c:idx val="1"/>
          <c:order val="1"/>
          <c:tx>
            <c:strRef>
              <c:f>Sheet1!$E$1</c:f>
              <c:strCache>
                <c:ptCount val="1"/>
                <c:pt idx="0">
                  <c:v>Final PM</c:v>
                </c:pt>
              </c:strCache>
            </c:strRef>
          </c:tx>
          <c:invertIfNegative val="0"/>
          <c:dLbls>
            <c:showLegendKey val="0"/>
            <c:showVal val="1"/>
            <c:showCatName val="0"/>
            <c:showSerName val="0"/>
            <c:showPercent val="0"/>
            <c:showBubbleSize val="0"/>
            <c:showLeaderLines val="0"/>
          </c:dLbls>
          <c:val>
            <c:numRef>
              <c:f>Sheet1!$F$2:$F$28</c:f>
              <c:numCache>
                <c:formatCode>General</c:formatCode>
                <c:ptCount val="27"/>
                <c:pt idx="0">
                  <c:v>8</c:v>
                </c:pt>
                <c:pt idx="1">
                  <c:v>0</c:v>
                </c:pt>
                <c:pt idx="2">
                  <c:v>0</c:v>
                </c:pt>
                <c:pt idx="3">
                  <c:v>7</c:v>
                </c:pt>
                <c:pt idx="4">
                  <c:v>0</c:v>
                </c:pt>
                <c:pt idx="5">
                  <c:v>4</c:v>
                </c:pt>
                <c:pt idx="6">
                  <c:v>2</c:v>
                </c:pt>
                <c:pt idx="7">
                  <c:v>3</c:v>
                </c:pt>
                <c:pt idx="8">
                  <c:v>3</c:v>
                </c:pt>
                <c:pt idx="9">
                  <c:v>2</c:v>
                </c:pt>
                <c:pt idx="10">
                  <c:v>9</c:v>
                </c:pt>
                <c:pt idx="11">
                  <c:v>0</c:v>
                </c:pt>
                <c:pt idx="12">
                  <c:v>4</c:v>
                </c:pt>
                <c:pt idx="13">
                  <c:v>0</c:v>
                </c:pt>
                <c:pt idx="14">
                  <c:v>0</c:v>
                </c:pt>
                <c:pt idx="15">
                  <c:v>0</c:v>
                </c:pt>
                <c:pt idx="16">
                  <c:v>1</c:v>
                </c:pt>
                <c:pt idx="17">
                  <c:v>0</c:v>
                </c:pt>
                <c:pt idx="18">
                  <c:v>3</c:v>
                </c:pt>
                <c:pt idx="19">
                  <c:v>6</c:v>
                </c:pt>
                <c:pt idx="20">
                  <c:v>1</c:v>
                </c:pt>
                <c:pt idx="21">
                  <c:v>7</c:v>
                </c:pt>
                <c:pt idx="22">
                  <c:v>2</c:v>
                </c:pt>
                <c:pt idx="23">
                  <c:v>0</c:v>
                </c:pt>
                <c:pt idx="24">
                  <c:v>3</c:v>
                </c:pt>
                <c:pt idx="25">
                  <c:v>5</c:v>
                </c:pt>
                <c:pt idx="26">
                  <c:v>0</c:v>
                </c:pt>
              </c:numCache>
            </c:numRef>
          </c:val>
        </c:ser>
        <c:dLbls>
          <c:showLegendKey val="0"/>
          <c:showVal val="0"/>
          <c:showCatName val="0"/>
          <c:showSerName val="0"/>
          <c:showPercent val="0"/>
          <c:showBubbleSize val="0"/>
        </c:dLbls>
        <c:gapWidth val="150"/>
        <c:overlap val="100"/>
        <c:axId val="133405696"/>
        <c:axId val="133407488"/>
      </c:barChart>
      <c:catAx>
        <c:axId val="133405696"/>
        <c:scaling>
          <c:orientation val="minMax"/>
        </c:scaling>
        <c:delete val="0"/>
        <c:axPos val="b"/>
        <c:numFmt formatCode="General" sourceLinked="1"/>
        <c:majorTickMark val="out"/>
        <c:minorTickMark val="none"/>
        <c:tickLblPos val="nextTo"/>
        <c:txPr>
          <a:bodyPr rot="-5400000" vert="horz"/>
          <a:lstStyle/>
          <a:p>
            <a:pPr>
              <a:defRPr/>
            </a:pPr>
            <a:endParaRPr lang="en-US"/>
          </a:p>
        </c:txPr>
        <c:crossAx val="133407488"/>
        <c:crosses val="autoZero"/>
        <c:auto val="1"/>
        <c:lblAlgn val="ctr"/>
        <c:lblOffset val="100"/>
        <c:noMultiLvlLbl val="0"/>
      </c:catAx>
      <c:valAx>
        <c:axId val="133407488"/>
        <c:scaling>
          <c:orientation val="minMax"/>
        </c:scaling>
        <c:delete val="0"/>
        <c:axPos val="l"/>
        <c:majorGridlines/>
        <c:title>
          <c:tx>
            <c:rich>
              <a:bodyPr rot="-5400000" vert="horz"/>
              <a:lstStyle/>
              <a:p>
                <a:pPr>
                  <a:defRPr/>
                </a:pPr>
                <a:r>
                  <a:rPr lang="en-US"/>
                  <a:t>PM Level</a:t>
                </a:r>
              </a:p>
            </c:rich>
          </c:tx>
          <c:layout/>
          <c:overlay val="0"/>
        </c:title>
        <c:numFmt formatCode="General" sourceLinked="1"/>
        <c:majorTickMark val="out"/>
        <c:minorTickMark val="none"/>
        <c:tickLblPos val="nextTo"/>
        <c:crossAx val="133405696"/>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Rate Growth Term 4 Students</a:t>
            </a:r>
          </a:p>
        </c:rich>
      </c:tx>
      <c:layout/>
      <c:overlay val="0"/>
    </c:title>
    <c:autoTitleDeleted val="0"/>
    <c:plotArea>
      <c:layout/>
      <c:barChart>
        <c:barDir val="col"/>
        <c:grouping val="clustered"/>
        <c:varyColors val="0"/>
        <c:ser>
          <c:idx val="0"/>
          <c:order val="0"/>
          <c:tx>
            <c:strRef>
              <c:f>Sheet1!$J$1</c:f>
              <c:strCache>
                <c:ptCount val="1"/>
                <c:pt idx="0">
                  <c:v>Initial Growth</c:v>
                </c:pt>
              </c:strCache>
            </c:strRef>
          </c:tx>
          <c:invertIfNegative val="0"/>
          <c:cat>
            <c:numRef>
              <c:f>Sheet1!$A$2:$A$28</c:f>
              <c:numCache>
                <c:formatCode>General</c:formatCode>
                <c:ptCount val="27"/>
              </c:numCache>
            </c:numRef>
          </c:cat>
          <c:val>
            <c:numRef>
              <c:f>Sheet1!$J$2:$J$28</c:f>
              <c:numCache>
                <c:formatCode>General</c:formatCode>
                <c:ptCount val="27"/>
                <c:pt idx="0">
                  <c:v>1</c:v>
                </c:pt>
                <c:pt idx="1">
                  <c:v>3</c:v>
                </c:pt>
                <c:pt idx="2">
                  <c:v>4</c:v>
                </c:pt>
                <c:pt idx="3">
                  <c:v>4</c:v>
                </c:pt>
                <c:pt idx="4">
                  <c:v>-1</c:v>
                </c:pt>
                <c:pt idx="5">
                  <c:v>-37</c:v>
                </c:pt>
                <c:pt idx="6">
                  <c:v>6</c:v>
                </c:pt>
                <c:pt idx="8">
                  <c:v>7</c:v>
                </c:pt>
                <c:pt idx="9">
                  <c:v>-2</c:v>
                </c:pt>
                <c:pt idx="10">
                  <c:v>15</c:v>
                </c:pt>
                <c:pt idx="11">
                  <c:v>33</c:v>
                </c:pt>
                <c:pt idx="12">
                  <c:v>-2</c:v>
                </c:pt>
                <c:pt idx="13">
                  <c:v>-8</c:v>
                </c:pt>
                <c:pt idx="14">
                  <c:v>24</c:v>
                </c:pt>
                <c:pt idx="15">
                  <c:v>-3</c:v>
                </c:pt>
                <c:pt idx="16">
                  <c:v>-13</c:v>
                </c:pt>
                <c:pt idx="17">
                  <c:v>-5</c:v>
                </c:pt>
                <c:pt idx="18">
                  <c:v>8</c:v>
                </c:pt>
                <c:pt idx="19">
                  <c:v>-4</c:v>
                </c:pt>
                <c:pt idx="20">
                  <c:v>-26</c:v>
                </c:pt>
                <c:pt idx="22">
                  <c:v>4</c:v>
                </c:pt>
                <c:pt idx="23">
                  <c:v>1</c:v>
                </c:pt>
                <c:pt idx="24">
                  <c:v>7</c:v>
                </c:pt>
                <c:pt idx="25">
                  <c:v>5</c:v>
                </c:pt>
                <c:pt idx="26">
                  <c:v>-2</c:v>
                </c:pt>
              </c:numCache>
            </c:numRef>
          </c:val>
        </c:ser>
        <c:dLbls>
          <c:showLegendKey val="0"/>
          <c:showVal val="0"/>
          <c:showCatName val="0"/>
          <c:showSerName val="0"/>
          <c:showPercent val="0"/>
          <c:showBubbleSize val="0"/>
        </c:dLbls>
        <c:gapWidth val="150"/>
        <c:axId val="132895104"/>
        <c:axId val="132896640"/>
      </c:barChart>
      <c:catAx>
        <c:axId val="132895104"/>
        <c:scaling>
          <c:orientation val="minMax"/>
        </c:scaling>
        <c:delete val="0"/>
        <c:axPos val="b"/>
        <c:numFmt formatCode="General" sourceLinked="1"/>
        <c:majorTickMark val="out"/>
        <c:minorTickMark val="none"/>
        <c:tickLblPos val="nextTo"/>
        <c:txPr>
          <a:bodyPr rot="-5400000" vert="horz"/>
          <a:lstStyle/>
          <a:p>
            <a:pPr>
              <a:defRPr/>
            </a:pPr>
            <a:endParaRPr lang="en-US"/>
          </a:p>
        </c:txPr>
        <c:crossAx val="132896640"/>
        <c:crosses val="autoZero"/>
        <c:auto val="1"/>
        <c:lblAlgn val="ctr"/>
        <c:lblOffset val="100"/>
        <c:noMultiLvlLbl val="0"/>
      </c:catAx>
      <c:valAx>
        <c:axId val="132896640"/>
        <c:scaling>
          <c:orientation val="minMax"/>
        </c:scaling>
        <c:delete val="0"/>
        <c:axPos val="l"/>
        <c:majorGridlines/>
        <c:title>
          <c:tx>
            <c:rich>
              <a:bodyPr rot="-5400000" vert="horz"/>
              <a:lstStyle/>
              <a:p>
                <a:pPr>
                  <a:defRPr/>
                </a:pPr>
                <a:r>
                  <a:rPr lang="en-AU"/>
                  <a:t>Months </a:t>
                </a:r>
              </a:p>
            </c:rich>
          </c:tx>
          <c:layout>
            <c:manualLayout>
              <c:xMode val="edge"/>
              <c:yMode val="edge"/>
              <c:x val="2.6862026862026864E-2"/>
              <c:y val="0.42924504753908643"/>
            </c:manualLayout>
          </c:layout>
          <c:overlay val="0"/>
        </c:title>
        <c:numFmt formatCode="General" sourceLinked="1"/>
        <c:majorTickMark val="out"/>
        <c:minorTickMark val="none"/>
        <c:tickLblPos val="nextTo"/>
        <c:crossAx val="132895104"/>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AU"/>
              <a:t>Rate Growth Term 3 Students </a:t>
            </a:r>
          </a:p>
        </c:rich>
      </c:tx>
      <c:layout>
        <c:manualLayout>
          <c:xMode val="edge"/>
          <c:yMode val="edge"/>
          <c:x val="0.28910549866418755"/>
          <c:y val="2.8037383177570093E-2"/>
        </c:manualLayout>
      </c:layout>
      <c:overlay val="0"/>
    </c:title>
    <c:autoTitleDeleted val="0"/>
    <c:plotArea>
      <c:layout/>
      <c:barChart>
        <c:barDir val="col"/>
        <c:grouping val="clustered"/>
        <c:varyColors val="0"/>
        <c:ser>
          <c:idx val="0"/>
          <c:order val="0"/>
          <c:tx>
            <c:strRef>
              <c:f>Sheet1!$J$1</c:f>
              <c:strCache>
                <c:ptCount val="1"/>
                <c:pt idx="0">
                  <c:v>Initial Growth</c:v>
                </c:pt>
              </c:strCache>
            </c:strRef>
          </c:tx>
          <c:invertIfNegative val="0"/>
          <c:cat>
            <c:numRef>
              <c:f>Sheet1!$A$2:$A$29</c:f>
              <c:numCache>
                <c:formatCode>General</c:formatCode>
                <c:ptCount val="28"/>
              </c:numCache>
            </c:numRef>
          </c:cat>
          <c:val>
            <c:numRef>
              <c:f>Sheet1!$J$2:$J$29</c:f>
              <c:numCache>
                <c:formatCode>General</c:formatCode>
                <c:ptCount val="28"/>
                <c:pt idx="0">
                  <c:v>0</c:v>
                </c:pt>
                <c:pt idx="1">
                  <c:v>-7</c:v>
                </c:pt>
                <c:pt idx="2">
                  <c:v>-12</c:v>
                </c:pt>
                <c:pt idx="3">
                  <c:v>-2</c:v>
                </c:pt>
                <c:pt idx="4">
                  <c:v>-60</c:v>
                </c:pt>
                <c:pt idx="5">
                  <c:v>-26</c:v>
                </c:pt>
                <c:pt idx="6">
                  <c:v>-10</c:v>
                </c:pt>
                <c:pt idx="7">
                  <c:v>-3</c:v>
                </c:pt>
                <c:pt idx="8">
                  <c:v>-32</c:v>
                </c:pt>
                <c:pt idx="9">
                  <c:v>11</c:v>
                </c:pt>
                <c:pt idx="10">
                  <c:v>-1</c:v>
                </c:pt>
                <c:pt idx="11">
                  <c:v>1</c:v>
                </c:pt>
                <c:pt idx="12">
                  <c:v>-21</c:v>
                </c:pt>
                <c:pt idx="13">
                  <c:v>10</c:v>
                </c:pt>
                <c:pt idx="14">
                  <c:v>13</c:v>
                </c:pt>
                <c:pt idx="15">
                  <c:v>-42</c:v>
                </c:pt>
                <c:pt idx="16">
                  <c:v>-3</c:v>
                </c:pt>
                <c:pt idx="18">
                  <c:v>-2</c:v>
                </c:pt>
                <c:pt idx="19">
                  <c:v>-39</c:v>
                </c:pt>
                <c:pt idx="20">
                  <c:v>3</c:v>
                </c:pt>
                <c:pt idx="21">
                  <c:v>-25</c:v>
                </c:pt>
                <c:pt idx="23">
                  <c:v>-5</c:v>
                </c:pt>
                <c:pt idx="24">
                  <c:v>-11</c:v>
                </c:pt>
                <c:pt idx="26">
                  <c:v>15</c:v>
                </c:pt>
                <c:pt idx="27">
                  <c:v>15</c:v>
                </c:pt>
              </c:numCache>
            </c:numRef>
          </c:val>
        </c:ser>
        <c:dLbls>
          <c:showLegendKey val="0"/>
          <c:showVal val="0"/>
          <c:showCatName val="0"/>
          <c:showSerName val="0"/>
          <c:showPercent val="0"/>
          <c:showBubbleSize val="0"/>
        </c:dLbls>
        <c:gapWidth val="150"/>
        <c:axId val="133191936"/>
        <c:axId val="133197824"/>
      </c:barChart>
      <c:catAx>
        <c:axId val="133191936"/>
        <c:scaling>
          <c:orientation val="minMax"/>
        </c:scaling>
        <c:delete val="1"/>
        <c:axPos val="b"/>
        <c:numFmt formatCode="General" sourceLinked="1"/>
        <c:majorTickMark val="out"/>
        <c:minorTickMark val="none"/>
        <c:tickLblPos val="nextTo"/>
        <c:crossAx val="133197824"/>
        <c:crosses val="autoZero"/>
        <c:auto val="1"/>
        <c:lblAlgn val="ctr"/>
        <c:lblOffset val="1000"/>
        <c:noMultiLvlLbl val="0"/>
      </c:catAx>
      <c:valAx>
        <c:axId val="133197824"/>
        <c:scaling>
          <c:orientation val="minMax"/>
        </c:scaling>
        <c:delete val="0"/>
        <c:axPos val="l"/>
        <c:majorGridlines/>
        <c:title>
          <c:tx>
            <c:rich>
              <a:bodyPr rot="-5400000" vert="horz"/>
              <a:lstStyle/>
              <a:p>
                <a:pPr>
                  <a:defRPr/>
                </a:pPr>
                <a:r>
                  <a:rPr lang="en-AU"/>
                  <a:t>Months</a:t>
                </a:r>
              </a:p>
            </c:rich>
          </c:tx>
          <c:layout/>
          <c:overlay val="0"/>
        </c:title>
        <c:numFmt formatCode="General" sourceLinked="1"/>
        <c:majorTickMark val="out"/>
        <c:minorTickMark val="none"/>
        <c:tickLblPos val="nextTo"/>
        <c:crossAx val="133191936"/>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Accuracy Growth Term 4 Students</a:t>
            </a:r>
          </a:p>
        </c:rich>
      </c:tx>
      <c:layout>
        <c:manualLayout>
          <c:xMode val="edge"/>
          <c:yMode val="edge"/>
          <c:x val="0.17712940666656818"/>
          <c:y val="2.7777777777777776E-2"/>
        </c:manualLayout>
      </c:layout>
      <c:overlay val="0"/>
    </c:title>
    <c:autoTitleDeleted val="0"/>
    <c:plotArea>
      <c:layout/>
      <c:barChart>
        <c:barDir val="col"/>
        <c:grouping val="clustered"/>
        <c:varyColors val="0"/>
        <c:ser>
          <c:idx val="0"/>
          <c:order val="0"/>
          <c:tx>
            <c:strRef>
              <c:f>Sheet1!$T$1</c:f>
              <c:strCache>
                <c:ptCount val="1"/>
                <c:pt idx="0">
                  <c:v>Initial Growth</c:v>
                </c:pt>
              </c:strCache>
            </c:strRef>
          </c:tx>
          <c:invertIfNegative val="0"/>
          <c:cat>
            <c:numRef>
              <c:f>Sheet1!$A$2:$A$28</c:f>
              <c:numCache>
                <c:formatCode>General</c:formatCode>
                <c:ptCount val="27"/>
              </c:numCache>
            </c:numRef>
          </c:cat>
          <c:val>
            <c:numRef>
              <c:f>Sheet1!$O$2:$O$28</c:f>
              <c:numCache>
                <c:formatCode>General</c:formatCode>
                <c:ptCount val="27"/>
                <c:pt idx="0">
                  <c:v>10</c:v>
                </c:pt>
                <c:pt idx="1">
                  <c:v>5</c:v>
                </c:pt>
                <c:pt idx="2">
                  <c:v>2</c:v>
                </c:pt>
                <c:pt idx="3">
                  <c:v>1</c:v>
                </c:pt>
                <c:pt idx="4">
                  <c:v>0</c:v>
                </c:pt>
                <c:pt idx="5">
                  <c:v>5</c:v>
                </c:pt>
                <c:pt idx="6">
                  <c:v>2</c:v>
                </c:pt>
                <c:pt idx="8">
                  <c:v>18</c:v>
                </c:pt>
                <c:pt idx="9">
                  <c:v>14</c:v>
                </c:pt>
                <c:pt idx="10">
                  <c:v>13</c:v>
                </c:pt>
                <c:pt idx="11">
                  <c:v>32</c:v>
                </c:pt>
                <c:pt idx="12">
                  <c:v>2</c:v>
                </c:pt>
                <c:pt idx="13">
                  <c:v>2</c:v>
                </c:pt>
                <c:pt idx="14">
                  <c:v>26</c:v>
                </c:pt>
                <c:pt idx="15">
                  <c:v>6</c:v>
                </c:pt>
                <c:pt idx="16">
                  <c:v>9</c:v>
                </c:pt>
                <c:pt idx="17">
                  <c:v>-5</c:v>
                </c:pt>
                <c:pt idx="18">
                  <c:v>7</c:v>
                </c:pt>
                <c:pt idx="19">
                  <c:v>5</c:v>
                </c:pt>
                <c:pt idx="20">
                  <c:v>20</c:v>
                </c:pt>
                <c:pt idx="22">
                  <c:v>8</c:v>
                </c:pt>
                <c:pt idx="23">
                  <c:v>13</c:v>
                </c:pt>
                <c:pt idx="24">
                  <c:v>3</c:v>
                </c:pt>
                <c:pt idx="25">
                  <c:v>16</c:v>
                </c:pt>
                <c:pt idx="26">
                  <c:v>20</c:v>
                </c:pt>
              </c:numCache>
            </c:numRef>
          </c:val>
        </c:ser>
        <c:dLbls>
          <c:showLegendKey val="0"/>
          <c:showVal val="0"/>
          <c:showCatName val="0"/>
          <c:showSerName val="0"/>
          <c:showPercent val="0"/>
          <c:showBubbleSize val="0"/>
        </c:dLbls>
        <c:gapWidth val="150"/>
        <c:axId val="133268992"/>
        <c:axId val="133270528"/>
      </c:barChart>
      <c:catAx>
        <c:axId val="133268992"/>
        <c:scaling>
          <c:orientation val="minMax"/>
        </c:scaling>
        <c:delete val="0"/>
        <c:axPos val="b"/>
        <c:numFmt formatCode="General" sourceLinked="1"/>
        <c:majorTickMark val="out"/>
        <c:minorTickMark val="none"/>
        <c:tickLblPos val="nextTo"/>
        <c:txPr>
          <a:bodyPr rot="-5400000" vert="horz"/>
          <a:lstStyle/>
          <a:p>
            <a:pPr>
              <a:defRPr/>
            </a:pPr>
            <a:endParaRPr lang="en-US"/>
          </a:p>
        </c:txPr>
        <c:crossAx val="133270528"/>
        <c:crosses val="autoZero"/>
        <c:auto val="1"/>
        <c:lblAlgn val="ctr"/>
        <c:lblOffset val="400"/>
        <c:noMultiLvlLbl val="0"/>
      </c:catAx>
      <c:valAx>
        <c:axId val="133270528"/>
        <c:scaling>
          <c:orientation val="minMax"/>
        </c:scaling>
        <c:delete val="0"/>
        <c:axPos val="l"/>
        <c:majorGridlines/>
        <c:title>
          <c:tx>
            <c:rich>
              <a:bodyPr rot="-5400000" vert="horz"/>
              <a:lstStyle/>
              <a:p>
                <a:pPr>
                  <a:defRPr/>
                </a:pPr>
                <a:r>
                  <a:rPr lang="en-AU"/>
                  <a:t>Months</a:t>
                </a:r>
              </a:p>
            </c:rich>
          </c:tx>
          <c:layout/>
          <c:overlay val="0"/>
        </c:title>
        <c:numFmt formatCode="General" sourceLinked="1"/>
        <c:majorTickMark val="out"/>
        <c:minorTickMark val="none"/>
        <c:tickLblPos val="nextTo"/>
        <c:crossAx val="133268992"/>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Accuracy Growth Term 3 Students </a:t>
            </a:r>
          </a:p>
        </c:rich>
      </c:tx>
      <c:layout/>
      <c:overlay val="0"/>
    </c:title>
    <c:autoTitleDeleted val="0"/>
    <c:plotArea>
      <c:layout/>
      <c:barChart>
        <c:barDir val="col"/>
        <c:grouping val="clustered"/>
        <c:varyColors val="0"/>
        <c:ser>
          <c:idx val="0"/>
          <c:order val="0"/>
          <c:tx>
            <c:strRef>
              <c:f>Sheet1!$O$1</c:f>
              <c:strCache>
                <c:ptCount val="1"/>
                <c:pt idx="0">
                  <c:v>Initial Growth</c:v>
                </c:pt>
              </c:strCache>
            </c:strRef>
          </c:tx>
          <c:invertIfNegative val="0"/>
          <c:cat>
            <c:numRef>
              <c:f>Sheet1!$A$2:$A$29</c:f>
              <c:numCache>
                <c:formatCode>General</c:formatCode>
                <c:ptCount val="28"/>
              </c:numCache>
            </c:numRef>
          </c:cat>
          <c:val>
            <c:numRef>
              <c:f>Sheet1!$O$2:$O$29</c:f>
              <c:numCache>
                <c:formatCode>General</c:formatCode>
                <c:ptCount val="28"/>
                <c:pt idx="0">
                  <c:v>11</c:v>
                </c:pt>
                <c:pt idx="1">
                  <c:v>29</c:v>
                </c:pt>
                <c:pt idx="2">
                  <c:v>5</c:v>
                </c:pt>
                <c:pt idx="3">
                  <c:v>8</c:v>
                </c:pt>
                <c:pt idx="4">
                  <c:v>10</c:v>
                </c:pt>
                <c:pt idx="5">
                  <c:v>10</c:v>
                </c:pt>
                <c:pt idx="6">
                  <c:v>10</c:v>
                </c:pt>
                <c:pt idx="7">
                  <c:v>3</c:v>
                </c:pt>
                <c:pt idx="8">
                  <c:v>20</c:v>
                </c:pt>
                <c:pt idx="9">
                  <c:v>14</c:v>
                </c:pt>
                <c:pt idx="10">
                  <c:v>15</c:v>
                </c:pt>
                <c:pt idx="11">
                  <c:v>4</c:v>
                </c:pt>
                <c:pt idx="12">
                  <c:v>13</c:v>
                </c:pt>
                <c:pt idx="13">
                  <c:v>6</c:v>
                </c:pt>
                <c:pt idx="14">
                  <c:v>7</c:v>
                </c:pt>
                <c:pt idx="15">
                  <c:v>41</c:v>
                </c:pt>
                <c:pt idx="16">
                  <c:v>4</c:v>
                </c:pt>
                <c:pt idx="17">
                  <c:v>0</c:v>
                </c:pt>
                <c:pt idx="18">
                  <c:v>10</c:v>
                </c:pt>
                <c:pt idx="19">
                  <c:v>11</c:v>
                </c:pt>
                <c:pt idx="20">
                  <c:v>7</c:v>
                </c:pt>
                <c:pt idx="21">
                  <c:v>60</c:v>
                </c:pt>
                <c:pt idx="23">
                  <c:v>2</c:v>
                </c:pt>
                <c:pt idx="24">
                  <c:v>20</c:v>
                </c:pt>
                <c:pt idx="25">
                  <c:v>0</c:v>
                </c:pt>
                <c:pt idx="26">
                  <c:v>5</c:v>
                </c:pt>
                <c:pt idx="27">
                  <c:v>2</c:v>
                </c:pt>
              </c:numCache>
            </c:numRef>
          </c:val>
        </c:ser>
        <c:dLbls>
          <c:showLegendKey val="0"/>
          <c:showVal val="0"/>
          <c:showCatName val="0"/>
          <c:showSerName val="0"/>
          <c:showPercent val="0"/>
          <c:showBubbleSize val="0"/>
        </c:dLbls>
        <c:gapWidth val="150"/>
        <c:axId val="133283200"/>
        <c:axId val="133334144"/>
      </c:barChart>
      <c:catAx>
        <c:axId val="133283200"/>
        <c:scaling>
          <c:orientation val="minMax"/>
        </c:scaling>
        <c:delete val="1"/>
        <c:axPos val="b"/>
        <c:numFmt formatCode="General" sourceLinked="1"/>
        <c:majorTickMark val="out"/>
        <c:minorTickMark val="none"/>
        <c:tickLblPos val="nextTo"/>
        <c:crossAx val="133334144"/>
        <c:crosses val="autoZero"/>
        <c:auto val="1"/>
        <c:lblAlgn val="ctr"/>
        <c:lblOffset val="100"/>
        <c:noMultiLvlLbl val="0"/>
      </c:catAx>
      <c:valAx>
        <c:axId val="133334144"/>
        <c:scaling>
          <c:orientation val="minMax"/>
        </c:scaling>
        <c:delete val="0"/>
        <c:axPos val="l"/>
        <c:majorGridlines/>
        <c:title>
          <c:tx>
            <c:rich>
              <a:bodyPr rot="-5400000" vert="horz"/>
              <a:lstStyle/>
              <a:p>
                <a:pPr>
                  <a:defRPr/>
                </a:pPr>
                <a:r>
                  <a:rPr lang="en-AU"/>
                  <a:t>Months</a:t>
                </a:r>
              </a:p>
            </c:rich>
          </c:tx>
          <c:layout/>
          <c:overlay val="0"/>
        </c:title>
        <c:numFmt formatCode="General" sourceLinked="1"/>
        <c:majorTickMark val="out"/>
        <c:minorTickMark val="none"/>
        <c:tickLblPos val="nextTo"/>
        <c:crossAx val="133283200"/>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Comprehension Growth Term 4 students</a:t>
            </a:r>
          </a:p>
        </c:rich>
      </c:tx>
      <c:layout/>
      <c:overlay val="0"/>
    </c:title>
    <c:autoTitleDeleted val="0"/>
    <c:plotArea>
      <c:layout/>
      <c:barChart>
        <c:barDir val="col"/>
        <c:grouping val="clustered"/>
        <c:varyColors val="0"/>
        <c:ser>
          <c:idx val="0"/>
          <c:order val="0"/>
          <c:tx>
            <c:strRef>
              <c:f>Sheet1!$T$1</c:f>
              <c:strCache>
                <c:ptCount val="1"/>
                <c:pt idx="0">
                  <c:v>Initial Growth</c:v>
                </c:pt>
              </c:strCache>
            </c:strRef>
          </c:tx>
          <c:invertIfNegative val="0"/>
          <c:cat>
            <c:numRef>
              <c:f>Sheet1!$A$2:$A$28</c:f>
              <c:numCache>
                <c:formatCode>General</c:formatCode>
                <c:ptCount val="27"/>
              </c:numCache>
            </c:numRef>
          </c:cat>
          <c:val>
            <c:numRef>
              <c:f>Sheet1!$T$2:$T$28</c:f>
              <c:numCache>
                <c:formatCode>General</c:formatCode>
                <c:ptCount val="27"/>
                <c:pt idx="0">
                  <c:v>17</c:v>
                </c:pt>
                <c:pt idx="1">
                  <c:v>23</c:v>
                </c:pt>
                <c:pt idx="2">
                  <c:v>15</c:v>
                </c:pt>
                <c:pt idx="3">
                  <c:v>49</c:v>
                </c:pt>
                <c:pt idx="4">
                  <c:v>13</c:v>
                </c:pt>
                <c:pt idx="5">
                  <c:v>4</c:v>
                </c:pt>
                <c:pt idx="6">
                  <c:v>3</c:v>
                </c:pt>
                <c:pt idx="8">
                  <c:v>3</c:v>
                </c:pt>
                <c:pt idx="9">
                  <c:v>31</c:v>
                </c:pt>
                <c:pt idx="10">
                  <c:v>1</c:v>
                </c:pt>
                <c:pt idx="11">
                  <c:v>48</c:v>
                </c:pt>
                <c:pt idx="12">
                  <c:v>2</c:v>
                </c:pt>
                <c:pt idx="13">
                  <c:v>-2</c:v>
                </c:pt>
                <c:pt idx="14">
                  <c:v>37</c:v>
                </c:pt>
                <c:pt idx="15">
                  <c:v>25</c:v>
                </c:pt>
                <c:pt idx="16">
                  <c:v>25</c:v>
                </c:pt>
                <c:pt idx="17">
                  <c:v>23</c:v>
                </c:pt>
                <c:pt idx="18">
                  <c:v>8</c:v>
                </c:pt>
                <c:pt idx="19">
                  <c:v>22</c:v>
                </c:pt>
                <c:pt idx="20">
                  <c:v>48</c:v>
                </c:pt>
                <c:pt idx="22">
                  <c:v>26</c:v>
                </c:pt>
                <c:pt idx="23">
                  <c:v>27</c:v>
                </c:pt>
                <c:pt idx="24">
                  <c:v>12</c:v>
                </c:pt>
                <c:pt idx="25">
                  <c:v>48</c:v>
                </c:pt>
                <c:pt idx="26">
                  <c:v>22</c:v>
                </c:pt>
              </c:numCache>
            </c:numRef>
          </c:val>
        </c:ser>
        <c:dLbls>
          <c:showLegendKey val="0"/>
          <c:showVal val="0"/>
          <c:showCatName val="0"/>
          <c:showSerName val="0"/>
          <c:showPercent val="0"/>
          <c:showBubbleSize val="0"/>
        </c:dLbls>
        <c:gapWidth val="150"/>
        <c:axId val="132986368"/>
        <c:axId val="132987904"/>
      </c:barChart>
      <c:catAx>
        <c:axId val="132986368"/>
        <c:scaling>
          <c:orientation val="minMax"/>
        </c:scaling>
        <c:delete val="0"/>
        <c:axPos val="b"/>
        <c:numFmt formatCode="General" sourceLinked="1"/>
        <c:majorTickMark val="out"/>
        <c:minorTickMark val="none"/>
        <c:tickLblPos val="nextTo"/>
        <c:txPr>
          <a:bodyPr rot="-5400000" vert="horz"/>
          <a:lstStyle/>
          <a:p>
            <a:pPr>
              <a:defRPr/>
            </a:pPr>
            <a:endParaRPr lang="en-US"/>
          </a:p>
        </c:txPr>
        <c:crossAx val="132987904"/>
        <c:crosses val="autoZero"/>
        <c:auto val="1"/>
        <c:lblAlgn val="ctr"/>
        <c:lblOffset val="400"/>
        <c:noMultiLvlLbl val="0"/>
      </c:catAx>
      <c:valAx>
        <c:axId val="132987904"/>
        <c:scaling>
          <c:orientation val="minMax"/>
        </c:scaling>
        <c:delete val="0"/>
        <c:axPos val="l"/>
        <c:majorGridlines/>
        <c:title>
          <c:tx>
            <c:rich>
              <a:bodyPr rot="-5400000" vert="horz"/>
              <a:lstStyle/>
              <a:p>
                <a:pPr>
                  <a:defRPr/>
                </a:pPr>
                <a:r>
                  <a:rPr lang="en-AU"/>
                  <a:t>Months</a:t>
                </a:r>
              </a:p>
            </c:rich>
          </c:tx>
          <c:layout/>
          <c:overlay val="0"/>
        </c:title>
        <c:numFmt formatCode="General" sourceLinked="1"/>
        <c:majorTickMark val="out"/>
        <c:minorTickMark val="none"/>
        <c:tickLblPos val="nextTo"/>
        <c:crossAx val="132986368"/>
        <c:crosses val="autoZero"/>
        <c:crossBetween val="between"/>
      </c:valAx>
    </c:plotArea>
    <c:legend>
      <c:legendPos val="b"/>
      <c:layout/>
      <c:overlay val="0"/>
    </c:legend>
    <c:plotVisOnly val="1"/>
    <c:dispBlanksAs val="gap"/>
    <c:showDLblsOverMax val="0"/>
  </c:chart>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2982596"/>
            <a:ext cx="10881360" cy="2058035"/>
          </a:xfrm>
        </p:spPr>
        <p:txBody>
          <a:bodyPr/>
          <a:lstStyle/>
          <a:p>
            <a:r>
              <a:rPr lang="en-US" smtClean="0"/>
              <a:t>Click to edit Master title style</a:t>
            </a:r>
            <a:endParaRPr lang="en-AU"/>
          </a:p>
        </p:txBody>
      </p:sp>
      <p:sp>
        <p:nvSpPr>
          <p:cNvPr id="3" name="Subtitle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EC34B13D-020C-4CF4-8F87-8A1260EE15E2}" type="datetimeFigureOut">
              <a:rPr lang="en-AU" smtClean="0"/>
              <a:t>17/12/2018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2E1A28D-6441-46EC-AAB4-043D27D2DC4F}" type="slidenum">
              <a:rPr lang="en-AU" smtClean="0"/>
              <a:t>‹#›</a:t>
            </a:fld>
            <a:endParaRPr lang="en-AU"/>
          </a:p>
        </p:txBody>
      </p:sp>
    </p:spTree>
    <p:extLst>
      <p:ext uri="{BB962C8B-B14F-4D97-AF65-F5344CB8AC3E}">
        <p14:creationId xmlns:p14="http://schemas.microsoft.com/office/powerpoint/2010/main" val="4026263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C34B13D-020C-4CF4-8F87-8A1260EE15E2}" type="datetimeFigureOut">
              <a:rPr lang="en-AU" smtClean="0"/>
              <a:t>17/12/2018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2E1A28D-6441-46EC-AAB4-043D27D2DC4F}" type="slidenum">
              <a:rPr lang="en-AU" smtClean="0"/>
              <a:t>‹#›</a:t>
            </a:fld>
            <a:endParaRPr lang="en-AU"/>
          </a:p>
        </p:txBody>
      </p:sp>
    </p:spTree>
    <p:extLst>
      <p:ext uri="{BB962C8B-B14F-4D97-AF65-F5344CB8AC3E}">
        <p14:creationId xmlns:p14="http://schemas.microsoft.com/office/powerpoint/2010/main" val="3170745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994959" y="537845"/>
            <a:ext cx="4031615" cy="11470323"/>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95668" y="537845"/>
            <a:ext cx="11885930" cy="1147032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C34B13D-020C-4CF4-8F87-8A1260EE15E2}" type="datetimeFigureOut">
              <a:rPr lang="en-AU" smtClean="0"/>
              <a:t>17/12/2018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2E1A28D-6441-46EC-AAB4-043D27D2DC4F}" type="slidenum">
              <a:rPr lang="en-AU" smtClean="0"/>
              <a:t>‹#›</a:t>
            </a:fld>
            <a:endParaRPr lang="en-AU"/>
          </a:p>
        </p:txBody>
      </p:sp>
    </p:spTree>
    <p:extLst>
      <p:ext uri="{BB962C8B-B14F-4D97-AF65-F5344CB8AC3E}">
        <p14:creationId xmlns:p14="http://schemas.microsoft.com/office/powerpoint/2010/main" val="230334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C34B13D-020C-4CF4-8F87-8A1260EE15E2}" type="datetimeFigureOut">
              <a:rPr lang="en-AU" smtClean="0"/>
              <a:t>17/12/2018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2E1A28D-6441-46EC-AAB4-043D27D2DC4F}" type="slidenum">
              <a:rPr lang="en-AU" smtClean="0"/>
              <a:t>‹#›</a:t>
            </a:fld>
            <a:endParaRPr lang="en-AU"/>
          </a:p>
        </p:txBody>
      </p:sp>
    </p:spTree>
    <p:extLst>
      <p:ext uri="{BB962C8B-B14F-4D97-AF65-F5344CB8AC3E}">
        <p14:creationId xmlns:p14="http://schemas.microsoft.com/office/powerpoint/2010/main" val="2113977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8" y="6169661"/>
            <a:ext cx="10881360" cy="1906905"/>
          </a:xfrm>
        </p:spPr>
        <p:txBody>
          <a:bodyPr anchor="t"/>
          <a:lstStyle>
            <a:lvl1pPr algn="l">
              <a:defRPr sz="5600" b="1" cap="all"/>
            </a:lvl1pPr>
          </a:lstStyle>
          <a:p>
            <a:r>
              <a:rPr lang="en-US" smtClean="0"/>
              <a:t>Click to edit Master title style</a:t>
            </a:r>
            <a:endParaRPr lang="en-AU"/>
          </a:p>
        </p:txBody>
      </p:sp>
      <p:sp>
        <p:nvSpPr>
          <p:cNvPr id="3" name="Text Placeholder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34B13D-020C-4CF4-8F87-8A1260EE15E2}" type="datetimeFigureOut">
              <a:rPr lang="en-AU" smtClean="0"/>
              <a:t>17/12/2018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2E1A28D-6441-46EC-AAB4-043D27D2DC4F}" type="slidenum">
              <a:rPr lang="en-AU" smtClean="0"/>
              <a:t>‹#›</a:t>
            </a:fld>
            <a:endParaRPr lang="en-AU"/>
          </a:p>
        </p:txBody>
      </p:sp>
    </p:spTree>
    <p:extLst>
      <p:ext uri="{BB962C8B-B14F-4D97-AF65-F5344CB8AC3E}">
        <p14:creationId xmlns:p14="http://schemas.microsoft.com/office/powerpoint/2010/main" val="2767213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EC34B13D-020C-4CF4-8F87-8A1260EE15E2}" type="datetimeFigureOut">
              <a:rPr lang="en-AU" smtClean="0"/>
              <a:t>17/12/2018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2E1A28D-6441-46EC-AAB4-043D27D2DC4F}" type="slidenum">
              <a:rPr lang="en-AU" smtClean="0"/>
              <a:t>‹#›</a:t>
            </a:fld>
            <a:endParaRPr lang="en-AU"/>
          </a:p>
        </p:txBody>
      </p:sp>
    </p:spTree>
    <p:extLst>
      <p:ext uri="{BB962C8B-B14F-4D97-AF65-F5344CB8AC3E}">
        <p14:creationId xmlns:p14="http://schemas.microsoft.com/office/powerpoint/2010/main" val="3112272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40080" y="384493"/>
            <a:ext cx="11521440" cy="16002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4" name="Content Placeholder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6" name="Content Placeholder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EC34B13D-020C-4CF4-8F87-8A1260EE15E2}" type="datetimeFigureOut">
              <a:rPr lang="en-AU" smtClean="0"/>
              <a:t>17/12/2018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2E1A28D-6441-46EC-AAB4-043D27D2DC4F}" type="slidenum">
              <a:rPr lang="en-AU" smtClean="0"/>
              <a:t>‹#›</a:t>
            </a:fld>
            <a:endParaRPr lang="en-AU"/>
          </a:p>
        </p:txBody>
      </p:sp>
    </p:spTree>
    <p:extLst>
      <p:ext uri="{BB962C8B-B14F-4D97-AF65-F5344CB8AC3E}">
        <p14:creationId xmlns:p14="http://schemas.microsoft.com/office/powerpoint/2010/main" val="3192837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EC34B13D-020C-4CF4-8F87-8A1260EE15E2}" type="datetimeFigureOut">
              <a:rPr lang="en-AU" smtClean="0"/>
              <a:t>17/12/2018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2E1A28D-6441-46EC-AAB4-043D27D2DC4F}" type="slidenum">
              <a:rPr lang="en-AU" smtClean="0"/>
              <a:t>‹#›</a:t>
            </a:fld>
            <a:endParaRPr lang="en-AU"/>
          </a:p>
        </p:txBody>
      </p:sp>
    </p:spTree>
    <p:extLst>
      <p:ext uri="{BB962C8B-B14F-4D97-AF65-F5344CB8AC3E}">
        <p14:creationId xmlns:p14="http://schemas.microsoft.com/office/powerpoint/2010/main" val="3994530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34B13D-020C-4CF4-8F87-8A1260EE15E2}" type="datetimeFigureOut">
              <a:rPr lang="en-AU" smtClean="0"/>
              <a:t>17/12/2018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2E1A28D-6441-46EC-AAB4-043D27D2DC4F}" type="slidenum">
              <a:rPr lang="en-AU" smtClean="0"/>
              <a:t>‹#›</a:t>
            </a:fld>
            <a:endParaRPr lang="en-AU"/>
          </a:p>
        </p:txBody>
      </p:sp>
    </p:spTree>
    <p:extLst>
      <p:ext uri="{BB962C8B-B14F-4D97-AF65-F5344CB8AC3E}">
        <p14:creationId xmlns:p14="http://schemas.microsoft.com/office/powerpoint/2010/main" val="2338755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1" y="382270"/>
            <a:ext cx="4211638" cy="1626870"/>
          </a:xfrm>
        </p:spPr>
        <p:txBody>
          <a:bodyPr anchor="b"/>
          <a:lstStyle>
            <a:lvl1pPr algn="l">
              <a:defRPr sz="2800" b="1"/>
            </a:lvl1pPr>
          </a:lstStyle>
          <a:p>
            <a:r>
              <a:rPr lang="en-US" smtClean="0"/>
              <a:t>Click to edit Master title style</a:t>
            </a:r>
            <a:endParaRPr lang="en-AU"/>
          </a:p>
        </p:txBody>
      </p:sp>
      <p:sp>
        <p:nvSpPr>
          <p:cNvPr id="3" name="Content Placeholder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34B13D-020C-4CF4-8F87-8A1260EE15E2}" type="datetimeFigureOut">
              <a:rPr lang="en-AU" smtClean="0"/>
              <a:t>17/12/2018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2E1A28D-6441-46EC-AAB4-043D27D2DC4F}" type="slidenum">
              <a:rPr lang="en-AU" smtClean="0"/>
              <a:t>‹#›</a:t>
            </a:fld>
            <a:endParaRPr lang="en-AU"/>
          </a:p>
        </p:txBody>
      </p:sp>
    </p:spTree>
    <p:extLst>
      <p:ext uri="{BB962C8B-B14F-4D97-AF65-F5344CB8AC3E}">
        <p14:creationId xmlns:p14="http://schemas.microsoft.com/office/powerpoint/2010/main" val="1591887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203" y="6720840"/>
            <a:ext cx="7680960" cy="793433"/>
          </a:xfrm>
        </p:spPr>
        <p:txBody>
          <a:bodyPr anchor="b"/>
          <a:lstStyle>
            <a:lvl1pPr algn="l">
              <a:defRPr sz="2800" b="1"/>
            </a:lvl1pPr>
          </a:lstStyle>
          <a:p>
            <a:r>
              <a:rPr lang="en-US" smtClean="0"/>
              <a:t>Click to edit Master title style</a:t>
            </a:r>
            <a:endParaRPr lang="en-AU"/>
          </a:p>
        </p:txBody>
      </p:sp>
      <p:sp>
        <p:nvSpPr>
          <p:cNvPr id="3" name="Picture Placeholder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en-AU"/>
          </a:p>
        </p:txBody>
      </p:sp>
      <p:sp>
        <p:nvSpPr>
          <p:cNvPr id="4" name="Text Placeholder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34B13D-020C-4CF4-8F87-8A1260EE15E2}" type="datetimeFigureOut">
              <a:rPr lang="en-AU" smtClean="0"/>
              <a:t>17/12/2018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2E1A28D-6441-46EC-AAB4-043D27D2DC4F}" type="slidenum">
              <a:rPr lang="en-AU" smtClean="0"/>
              <a:t>‹#›</a:t>
            </a:fld>
            <a:endParaRPr lang="en-AU"/>
          </a:p>
        </p:txBody>
      </p:sp>
    </p:spTree>
    <p:extLst>
      <p:ext uri="{BB962C8B-B14F-4D97-AF65-F5344CB8AC3E}">
        <p14:creationId xmlns:p14="http://schemas.microsoft.com/office/powerpoint/2010/main" val="2122223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EC34B13D-020C-4CF4-8F87-8A1260EE15E2}" type="datetimeFigureOut">
              <a:rPr lang="en-AU" smtClean="0"/>
              <a:t>17/12/2018</a:t>
            </a:fld>
            <a:endParaRPr lang="en-AU"/>
          </a:p>
        </p:txBody>
      </p:sp>
      <p:sp>
        <p:nvSpPr>
          <p:cNvPr id="5" name="Footer Placeholder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2E1A28D-6441-46EC-AAB4-043D27D2DC4F}" type="slidenum">
              <a:rPr lang="en-AU" smtClean="0"/>
              <a:t>‹#›</a:t>
            </a:fld>
            <a:endParaRPr lang="en-AU"/>
          </a:p>
        </p:txBody>
      </p:sp>
    </p:spTree>
    <p:extLst>
      <p:ext uri="{BB962C8B-B14F-4D97-AF65-F5344CB8AC3E}">
        <p14:creationId xmlns:p14="http://schemas.microsoft.com/office/powerpoint/2010/main" val="276591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POD%20data%20Term%202%202018%20EPS%20Pre%20&amp;%20Post%20%20Phil.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POD%20data%20Term%204%202018%20EPS%20Phil%20Inc%20graphs.xlsx" TargetMode="External"/><Relationship Id="rId2" Type="http://schemas.openxmlformats.org/officeDocument/2006/relationships/hyperlink" Target="POD%20data%20Term%203%202018%20EPS%20Phil%20%20inc%20graphs.xlsx"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POD Data Reports for Students completing POD in Term 2 2018</a:t>
            </a:r>
            <a:endParaRPr lang="en-AU" dirty="0"/>
          </a:p>
        </p:txBody>
      </p:sp>
      <p:sp>
        <p:nvSpPr>
          <p:cNvPr id="3" name="Content Placeholder 2"/>
          <p:cNvSpPr>
            <a:spLocks noGrp="1"/>
          </p:cNvSpPr>
          <p:nvPr>
            <p:ph idx="1"/>
          </p:nvPr>
        </p:nvSpPr>
        <p:spPr/>
        <p:txBody>
          <a:bodyPr>
            <a:normAutofit fontScale="92500" lnSpcReduction="10000"/>
          </a:bodyPr>
          <a:lstStyle/>
          <a:p>
            <a:endParaRPr lang="en-AU" sz="2400" dirty="0" smtClean="0"/>
          </a:p>
          <a:p>
            <a:r>
              <a:rPr lang="en-AU" sz="2400" dirty="0" smtClean="0"/>
              <a:t>During Term 2 2018, 25 Year 4 children completed POD. </a:t>
            </a:r>
          </a:p>
          <a:p>
            <a:r>
              <a:rPr lang="en-AU" sz="2400" dirty="0" smtClean="0"/>
              <a:t> 9 of these children were Aboriginal</a:t>
            </a:r>
          </a:p>
          <a:p>
            <a:r>
              <a:rPr lang="en-AU" sz="2400" dirty="0" smtClean="0"/>
              <a:t>Students were selected following analysis of school data, current PM reading levels and consultation with teachers</a:t>
            </a:r>
          </a:p>
          <a:p>
            <a:r>
              <a:rPr lang="en-AU" sz="2400" dirty="0" smtClean="0"/>
              <a:t>Students attended 10 x ½ hour daily sessions with SLSO’s – where interruptions due to timetabling and absences occurred, sessions were completed over a slightly longer timeframe</a:t>
            </a:r>
          </a:p>
          <a:p>
            <a:r>
              <a:rPr lang="en-AU" sz="2400" dirty="0" smtClean="0"/>
              <a:t>NEALE Reading assessments were conducted by LAST on 20 of these children -Children were assessed prior to and within 2 weeks of completing POD sessions</a:t>
            </a:r>
          </a:p>
          <a:p>
            <a:r>
              <a:rPr lang="en-AU" sz="2400" dirty="0" smtClean="0"/>
              <a:t>Children were re-assessed in early December to determine longitudinal results of POD intervention.</a:t>
            </a:r>
          </a:p>
          <a:p>
            <a:r>
              <a:rPr lang="en-AU" sz="2400" dirty="0" smtClean="0"/>
              <a:t>Children’s Reading Ages  were recorded in line with NEALE performance descriptors of ‘Very Low’, Below Average, Average, Above Average or Very High with regard to their Year of schooling and Chronological Age and growth for each child was recorded in months</a:t>
            </a:r>
          </a:p>
          <a:p>
            <a:r>
              <a:rPr lang="en-AU" sz="2400" dirty="0" smtClean="0"/>
              <a:t>Reading ages for Rate, Accuracy and Comprehension were determined and recorded.</a:t>
            </a:r>
          </a:p>
          <a:p>
            <a:r>
              <a:rPr lang="en-AU" sz="2400" dirty="0" smtClean="0"/>
              <a:t>PM levels for all children were recorded in June and December.</a:t>
            </a:r>
          </a:p>
          <a:p>
            <a:r>
              <a:rPr lang="en-AU" sz="2400" dirty="0" smtClean="0">
                <a:hlinkClick r:id="rId2" action="ppaction://hlinkfile"/>
              </a:rPr>
              <a:t>Edgeworth PS POD data Term 2 2018</a:t>
            </a:r>
            <a:endParaRPr lang="en-AU" sz="2400" dirty="0" smtClean="0"/>
          </a:p>
          <a:p>
            <a:endParaRPr lang="en-AU" dirty="0" smtClean="0"/>
          </a:p>
          <a:p>
            <a:endParaRPr lang="en-AU" dirty="0"/>
          </a:p>
        </p:txBody>
      </p:sp>
    </p:spTree>
    <p:extLst>
      <p:ext uri="{BB962C8B-B14F-4D97-AF65-F5344CB8AC3E}">
        <p14:creationId xmlns:p14="http://schemas.microsoft.com/office/powerpoint/2010/main" val="2343742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00400" y="228600"/>
            <a:ext cx="6336380" cy="477054"/>
          </a:xfrm>
          <a:prstGeom prst="rect">
            <a:avLst/>
          </a:prstGeom>
          <a:noFill/>
        </p:spPr>
        <p:txBody>
          <a:bodyPr wrap="square" rtlCol="0">
            <a:spAutoFit/>
          </a:bodyPr>
          <a:lstStyle/>
          <a:p>
            <a:r>
              <a:rPr lang="en-AU" dirty="0" smtClean="0"/>
              <a:t>POD Data 2018 Term 2 Students Edgeworth</a:t>
            </a:r>
            <a:endParaRPr lang="en-AU" dirty="0"/>
          </a:p>
        </p:txBody>
      </p:sp>
      <p:sp>
        <p:nvSpPr>
          <p:cNvPr id="5" name="TextBox 4"/>
          <p:cNvSpPr txBox="1"/>
          <p:nvPr/>
        </p:nvSpPr>
        <p:spPr>
          <a:xfrm>
            <a:off x="6781800" y="838200"/>
            <a:ext cx="5105914" cy="3785652"/>
          </a:xfrm>
          <a:prstGeom prst="rect">
            <a:avLst/>
          </a:prstGeom>
          <a:noFill/>
        </p:spPr>
        <p:txBody>
          <a:bodyPr wrap="square" rtlCol="0">
            <a:spAutoFit/>
          </a:bodyPr>
          <a:lstStyle/>
          <a:p>
            <a:r>
              <a:rPr lang="en-AU" sz="1600" b="1" u="sng" dirty="0" smtClean="0"/>
              <a:t>The reading rate – words per minute </a:t>
            </a:r>
          </a:p>
          <a:p>
            <a:r>
              <a:rPr lang="en-AU" sz="1600" dirty="0" smtClean="0"/>
              <a:t>Initial pre and post NEALE results show an overall decline in the reading rate of the majority of students. This can be explained by the improved reading behaviours displayed  during the assessments after POD intervention.  During post POD assessments, students were observed to be reading for meaning and displaying improved reading behaviours which slowed their reading rate. These behaviours included obeying punctuation, self correcting and checking for meaning as passages were read. </a:t>
            </a:r>
          </a:p>
          <a:p>
            <a:r>
              <a:rPr lang="en-AU" sz="1600" dirty="0" smtClean="0"/>
              <a:t>In the initial Pre vs Post testing results, 50% of students showed a decline in reading ages. 6 months after POD intervention, this figure decreased to 25%, with 100% of students who were pre-tested in June now achieving results in the below average to average range.</a:t>
            </a:r>
            <a:endParaRPr lang="en-AU" sz="1600" dirty="0"/>
          </a:p>
        </p:txBody>
      </p:sp>
      <p:sp>
        <p:nvSpPr>
          <p:cNvPr id="11" name="TextBox 10"/>
          <p:cNvSpPr txBox="1"/>
          <p:nvPr/>
        </p:nvSpPr>
        <p:spPr>
          <a:xfrm>
            <a:off x="238884" y="4876800"/>
            <a:ext cx="5704715" cy="4524315"/>
          </a:xfrm>
          <a:prstGeom prst="rect">
            <a:avLst/>
          </a:prstGeom>
          <a:noFill/>
        </p:spPr>
        <p:txBody>
          <a:bodyPr wrap="square" rtlCol="0">
            <a:spAutoFit/>
          </a:bodyPr>
          <a:lstStyle/>
          <a:p>
            <a:r>
              <a:rPr lang="en-AU" sz="1600" b="1" u="sng" dirty="0" smtClean="0"/>
              <a:t>Accuracy– ability to recognise and decode unknown words</a:t>
            </a:r>
          </a:p>
          <a:p>
            <a:r>
              <a:rPr lang="en-AU" sz="1600" dirty="0" smtClean="0"/>
              <a:t>Over 50% of students assessed before completing POD recorded reading ages  in the ‘Very Low’ Category for their school and chronological ages.  Following 10 sessions of POD intervention, this figure reduced to 25%. </a:t>
            </a:r>
          </a:p>
          <a:p>
            <a:r>
              <a:rPr lang="en-AU" sz="1600" dirty="0" smtClean="0"/>
              <a:t>While the remaining 25% of children recorded results in the ‘very low’ range again in recent assessments, their results have improved.</a:t>
            </a:r>
          </a:p>
          <a:p>
            <a:r>
              <a:rPr lang="en-AU" sz="1600" dirty="0" smtClean="0"/>
              <a:t>Other students made significant gains in the two week period, with growth of 29, 22, 42, 14 and  12 months recorded in this short time frame.</a:t>
            </a:r>
          </a:p>
          <a:p>
            <a:r>
              <a:rPr lang="en-AU" sz="1600" dirty="0" smtClean="0"/>
              <a:t>The 6 month assessments also yielded pleasing results for these students, with continued growth being recorded. 100% of POD students recorded improvements of ‘accuracy’ greater than the 6 month timeframe that has elapsed.</a:t>
            </a:r>
          </a:p>
          <a:p>
            <a:r>
              <a:rPr lang="en-AU" sz="1600" dirty="0" smtClean="0"/>
              <a:t>Whilst 4 students continue to display results in the ‘Very low’ range, efforts will be made in 2019 t determine if there are factors impeding their learning.</a:t>
            </a:r>
            <a:endParaRPr lang="en-AU" sz="1600" dirty="0"/>
          </a:p>
        </p:txBody>
      </p:sp>
      <p:sp>
        <p:nvSpPr>
          <p:cNvPr id="6" name="Left Arrow 5"/>
          <p:cNvSpPr/>
          <p:nvPr/>
        </p:nvSpPr>
        <p:spPr>
          <a:xfrm>
            <a:off x="6248400" y="2133600"/>
            <a:ext cx="5334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ight Arrow 6"/>
          <p:cNvSpPr/>
          <p:nvPr/>
        </p:nvSpPr>
        <p:spPr>
          <a:xfrm>
            <a:off x="5562600" y="6781800"/>
            <a:ext cx="556385" cy="1942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9" name="Chart 8"/>
          <p:cNvGraphicFramePr>
            <a:graphicFrameLocks/>
          </p:cNvGraphicFramePr>
          <p:nvPr>
            <p:extLst>
              <p:ext uri="{D42A27DB-BD31-4B8C-83A1-F6EECF244321}">
                <p14:modId xmlns:p14="http://schemas.microsoft.com/office/powerpoint/2010/main" val="3798120766"/>
              </p:ext>
            </p:extLst>
          </p:nvPr>
        </p:nvGraphicFramePr>
        <p:xfrm>
          <a:off x="204437" y="467127"/>
          <a:ext cx="7048501" cy="45481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132935839"/>
              </p:ext>
            </p:extLst>
          </p:nvPr>
        </p:nvGraphicFramePr>
        <p:xfrm>
          <a:off x="6161741" y="4873668"/>
          <a:ext cx="6346031" cy="44672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34185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228600"/>
            <a:ext cx="6336380" cy="477054"/>
          </a:xfrm>
          <a:prstGeom prst="rect">
            <a:avLst/>
          </a:prstGeom>
          <a:noFill/>
        </p:spPr>
        <p:txBody>
          <a:bodyPr wrap="square" rtlCol="0">
            <a:spAutoFit/>
          </a:bodyPr>
          <a:lstStyle/>
          <a:p>
            <a:r>
              <a:rPr lang="en-AU" dirty="0" smtClean="0"/>
              <a:t>POD Data 2018 Term 2 Students Edgeworth</a:t>
            </a:r>
            <a:endParaRPr lang="en-AU" dirty="0"/>
          </a:p>
        </p:txBody>
      </p:sp>
      <p:sp>
        <p:nvSpPr>
          <p:cNvPr id="8" name="TextBox 7"/>
          <p:cNvSpPr txBox="1"/>
          <p:nvPr/>
        </p:nvSpPr>
        <p:spPr>
          <a:xfrm>
            <a:off x="7391400" y="838199"/>
            <a:ext cx="5105914" cy="4031873"/>
          </a:xfrm>
          <a:prstGeom prst="rect">
            <a:avLst/>
          </a:prstGeom>
          <a:noFill/>
        </p:spPr>
        <p:txBody>
          <a:bodyPr wrap="square" rtlCol="0">
            <a:spAutoFit/>
          </a:bodyPr>
          <a:lstStyle/>
          <a:p>
            <a:r>
              <a:rPr lang="en-AU" sz="1600" b="1" u="sng" dirty="0" smtClean="0"/>
              <a:t>Comprehension</a:t>
            </a:r>
          </a:p>
          <a:p>
            <a:r>
              <a:rPr lang="en-AU" sz="1600" dirty="0" smtClean="0"/>
              <a:t>The most impressive data collected was comprehension, with 100% of participants recording growth in the end of year assessments. More than 60% of students were deemed to be in the ‘Very Low’ descriptor for their age before beginning POD, and only 25% were recorded as ‘average’.</a:t>
            </a:r>
          </a:p>
          <a:p>
            <a:r>
              <a:rPr lang="en-AU" sz="1600" dirty="0" smtClean="0"/>
              <a:t>Post POD testing recorded some outstanding results. 8 of the 20 children were recorded as growing more than 3 years in a 2 week time period, with 4 children achieving results equivalent to those expected of &gt;13years.</a:t>
            </a:r>
          </a:p>
          <a:p>
            <a:r>
              <a:rPr lang="en-AU" sz="1600" dirty="0" smtClean="0"/>
              <a:t>In the December testing period, the results determined that previous gains had been retained with only 10% (2 children) analysed as being ‘very low’, 10% being below average, and the remainder in the average and very high categories for their age group.</a:t>
            </a:r>
            <a:endParaRPr lang="en-AU" sz="1600" dirty="0"/>
          </a:p>
        </p:txBody>
      </p:sp>
      <p:sp>
        <p:nvSpPr>
          <p:cNvPr id="10" name="TextBox 9"/>
          <p:cNvSpPr txBox="1"/>
          <p:nvPr/>
        </p:nvSpPr>
        <p:spPr>
          <a:xfrm>
            <a:off x="392482" y="5943600"/>
            <a:ext cx="5105914" cy="2554545"/>
          </a:xfrm>
          <a:prstGeom prst="rect">
            <a:avLst/>
          </a:prstGeom>
          <a:noFill/>
        </p:spPr>
        <p:txBody>
          <a:bodyPr wrap="square" rtlCol="0">
            <a:spAutoFit/>
          </a:bodyPr>
          <a:lstStyle/>
          <a:p>
            <a:r>
              <a:rPr lang="en-AU" sz="1600" b="1" u="sng" dirty="0" smtClean="0"/>
              <a:t>PM Levels</a:t>
            </a:r>
          </a:p>
          <a:p>
            <a:r>
              <a:rPr lang="en-AU" sz="1600" dirty="0" smtClean="0"/>
              <a:t>Teachers were asked to record and update PM reading levels for students in their class throughout the year. Of the 26 participant in POD, 9 are now reading at a 30/30+ level. </a:t>
            </a:r>
          </a:p>
          <a:p>
            <a:r>
              <a:rPr lang="en-AU" sz="1600" dirty="0" smtClean="0"/>
              <a:t>Students were reported to achieve in increase of reading levels between 2 and 9 levels. Interestingly, a number of students made neutral growth. In early 2019, these students will be re-checked with a running record completed, as results from the NEALE assessment indicate that gains should have been made.</a:t>
            </a:r>
            <a:endParaRPr lang="en-AU" sz="1600" dirty="0"/>
          </a:p>
        </p:txBody>
      </p:sp>
      <p:sp>
        <p:nvSpPr>
          <p:cNvPr id="11" name="Left Arrow 10"/>
          <p:cNvSpPr/>
          <p:nvPr/>
        </p:nvSpPr>
        <p:spPr>
          <a:xfrm>
            <a:off x="6934200" y="2666999"/>
            <a:ext cx="457200" cy="18713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ight Arrow 11"/>
          <p:cNvSpPr/>
          <p:nvPr/>
        </p:nvSpPr>
        <p:spPr>
          <a:xfrm>
            <a:off x="5584282" y="6705600"/>
            <a:ext cx="784307" cy="2467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9" name="Chart 8"/>
          <p:cNvGraphicFramePr>
            <a:graphicFrameLocks/>
          </p:cNvGraphicFramePr>
          <p:nvPr>
            <p:extLst>
              <p:ext uri="{D42A27DB-BD31-4B8C-83A1-F6EECF244321}">
                <p14:modId xmlns:p14="http://schemas.microsoft.com/office/powerpoint/2010/main" val="336629349"/>
              </p:ext>
            </p:extLst>
          </p:nvPr>
        </p:nvGraphicFramePr>
        <p:xfrm>
          <a:off x="152400" y="711917"/>
          <a:ext cx="7084220" cy="493157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hart 14"/>
          <p:cNvGraphicFramePr>
            <a:graphicFrameLocks/>
          </p:cNvGraphicFramePr>
          <p:nvPr>
            <p:extLst>
              <p:ext uri="{D42A27DB-BD31-4B8C-83A1-F6EECF244321}">
                <p14:modId xmlns:p14="http://schemas.microsoft.com/office/powerpoint/2010/main" val="2061849588"/>
              </p:ext>
            </p:extLst>
          </p:nvPr>
        </p:nvGraphicFramePr>
        <p:xfrm>
          <a:off x="6248400" y="4824412"/>
          <a:ext cx="6453188" cy="47767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25016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40080" y="384493"/>
            <a:ext cx="11521440" cy="1600200"/>
          </a:xfrm>
          <a:prstGeom prst="rect">
            <a:avLst/>
          </a:prstGeom>
        </p:spPr>
        <p:txBody>
          <a:bodyPr/>
          <a:lstStyle>
            <a:lvl1pPr algn="ctr" defTabSz="1280160" rtl="0" eaLnBrk="1" latinLnBrk="0" hangingPunct="1">
              <a:spcBef>
                <a:spcPct val="0"/>
              </a:spcBef>
              <a:buNone/>
              <a:defRPr sz="6200" kern="1200">
                <a:solidFill>
                  <a:schemeClr val="tx1"/>
                </a:solidFill>
                <a:latin typeface="+mj-lt"/>
                <a:ea typeface="+mj-ea"/>
                <a:cs typeface="+mj-cs"/>
              </a:defRPr>
            </a:lvl1pPr>
          </a:lstStyle>
          <a:p>
            <a:r>
              <a:rPr lang="en-AU" dirty="0" smtClean="0"/>
              <a:t>2018 POD results summary </a:t>
            </a:r>
          </a:p>
          <a:p>
            <a:r>
              <a:rPr lang="en-AU" dirty="0" smtClean="0"/>
              <a:t>Term 2 students</a:t>
            </a:r>
            <a:endParaRPr lang="en-AU" dirty="0"/>
          </a:p>
        </p:txBody>
      </p:sp>
      <p:sp>
        <p:nvSpPr>
          <p:cNvPr id="3" name="Content Placeholder 2"/>
          <p:cNvSpPr txBox="1">
            <a:spLocks/>
          </p:cNvSpPr>
          <p:nvPr/>
        </p:nvSpPr>
        <p:spPr>
          <a:xfrm>
            <a:off x="640080" y="2240280"/>
            <a:ext cx="11521440" cy="6903719"/>
          </a:xfrm>
          <a:prstGeom prst="rect">
            <a:avLst/>
          </a:prstGeom>
        </p:spPr>
        <p:txBody>
          <a:bodyPr>
            <a:normAutofit/>
          </a:bodyPr>
          <a:lstStyle>
            <a:lvl1pPr marL="480060" indent="-480060" algn="l" defTabSz="1280160"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marL="0" indent="0">
              <a:buNone/>
            </a:pPr>
            <a:r>
              <a:rPr lang="en-AU" sz="2000" dirty="0" smtClean="0"/>
              <a:t>Student comments:-</a:t>
            </a:r>
          </a:p>
          <a:p>
            <a:r>
              <a:rPr lang="en-AU" sz="2000" dirty="0" smtClean="0"/>
              <a:t>My reading has improved, I can work out words I don’t</a:t>
            </a:r>
          </a:p>
          <a:p>
            <a:r>
              <a:rPr lang="en-AU" sz="2000" dirty="0" smtClean="0"/>
              <a:t>My spelling has improved </a:t>
            </a:r>
          </a:p>
          <a:p>
            <a:r>
              <a:rPr lang="en-AU" sz="2000" dirty="0" smtClean="0"/>
              <a:t>I am able to concentrate better in class </a:t>
            </a:r>
          </a:p>
          <a:p>
            <a:r>
              <a:rPr lang="en-AU" sz="2000" dirty="0" smtClean="0"/>
              <a:t>I understand what I am reading</a:t>
            </a:r>
          </a:p>
          <a:p>
            <a:r>
              <a:rPr lang="en-AU" sz="2000" dirty="0" smtClean="0"/>
              <a:t>My reading is heaps better, I can read anything I want now </a:t>
            </a:r>
          </a:p>
          <a:p>
            <a:r>
              <a:rPr lang="en-AU" sz="2000" dirty="0" smtClean="0"/>
              <a:t>I like reading now – I didn’t like it before. Now I read for fun </a:t>
            </a:r>
            <a:endParaRPr lang="en-AU" sz="2000" dirty="0"/>
          </a:p>
          <a:p>
            <a:r>
              <a:rPr lang="en-AU" sz="2000" dirty="0" smtClean="0"/>
              <a:t>My </a:t>
            </a:r>
            <a:r>
              <a:rPr lang="en-AU" sz="2000" dirty="0" smtClean="0"/>
              <a:t>reading is heaps better than it was </a:t>
            </a:r>
          </a:p>
          <a:p>
            <a:r>
              <a:rPr lang="en-AU" sz="2000" dirty="0" smtClean="0"/>
              <a:t>Teachers &amp; SLSO’s:-</a:t>
            </a:r>
          </a:p>
          <a:p>
            <a:r>
              <a:rPr lang="en-AU" sz="2000" dirty="0" smtClean="0"/>
              <a:t>100% of LST surveys completed by teachers who had received POD intervention for their students reported they would like it to continue in 2019.</a:t>
            </a:r>
          </a:p>
          <a:p>
            <a:r>
              <a:rPr lang="en-AU" sz="2000" dirty="0" smtClean="0"/>
              <a:t>Participating SLSO’s reported wanting to see POD introduced to the younger years</a:t>
            </a:r>
          </a:p>
          <a:p>
            <a:pPr marL="0" indent="0">
              <a:buNone/>
            </a:pPr>
            <a:r>
              <a:rPr lang="en-AU" sz="2000" dirty="0" smtClean="0"/>
              <a:t>Data:-</a:t>
            </a:r>
          </a:p>
          <a:p>
            <a:r>
              <a:rPr lang="en-AU" sz="2000" dirty="0" smtClean="0"/>
              <a:t>100% of students who were pre and post tested fell within the below average to very high range for reading rate.</a:t>
            </a:r>
          </a:p>
          <a:p>
            <a:r>
              <a:rPr lang="en-AU" sz="2000" dirty="0" smtClean="0"/>
              <a:t>100% of participants recorded growth exceeding 6 months (the time frame passed) for overall growth in reading accuracy.</a:t>
            </a:r>
          </a:p>
          <a:p>
            <a:r>
              <a:rPr lang="en-AU" sz="2000" dirty="0" smtClean="0"/>
              <a:t>94% of participants recorded growth of at least 12 months in comprehension in a 6 month time frame, with 45% recording growth of more than 2 years in this area</a:t>
            </a:r>
          </a:p>
          <a:p>
            <a:pPr marL="0" indent="0">
              <a:buNone/>
            </a:pPr>
            <a:endParaRPr lang="en-AU" sz="2000" dirty="0" smtClean="0"/>
          </a:p>
          <a:p>
            <a:pPr marL="0" indent="0">
              <a:buNone/>
            </a:pPr>
            <a:endParaRPr lang="en-AU" sz="2000" dirty="0" smtClean="0"/>
          </a:p>
          <a:p>
            <a:pPr marL="0" indent="0">
              <a:buNone/>
            </a:pPr>
            <a:endParaRPr lang="en-AU" sz="2000" dirty="0" smtClean="0"/>
          </a:p>
          <a:p>
            <a:endParaRPr lang="en-AU" dirty="0" smtClean="0"/>
          </a:p>
          <a:p>
            <a:endParaRPr lang="en-AU" dirty="0"/>
          </a:p>
        </p:txBody>
      </p:sp>
    </p:spTree>
    <p:extLst>
      <p:ext uri="{BB962C8B-B14F-4D97-AF65-F5344CB8AC3E}">
        <p14:creationId xmlns:p14="http://schemas.microsoft.com/office/powerpoint/2010/main" val="4068428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256798231"/>
              </p:ext>
            </p:extLst>
          </p:nvPr>
        </p:nvGraphicFramePr>
        <p:xfrm>
          <a:off x="6477000" y="1371600"/>
          <a:ext cx="5743575" cy="3733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a:graphicFrameLocks/>
          </p:cNvGraphicFramePr>
          <p:nvPr>
            <p:extLst>
              <p:ext uri="{D42A27DB-BD31-4B8C-83A1-F6EECF244321}">
                <p14:modId xmlns:p14="http://schemas.microsoft.com/office/powerpoint/2010/main" val="402216181"/>
              </p:ext>
            </p:extLst>
          </p:nvPr>
        </p:nvGraphicFramePr>
        <p:xfrm>
          <a:off x="914400" y="1295400"/>
          <a:ext cx="5324475" cy="40767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371600" y="5562600"/>
            <a:ext cx="10287000" cy="2400657"/>
          </a:xfrm>
          <a:prstGeom prst="rect">
            <a:avLst/>
          </a:prstGeom>
          <a:noFill/>
        </p:spPr>
        <p:txBody>
          <a:bodyPr wrap="square" rtlCol="0">
            <a:spAutoFit/>
          </a:bodyPr>
          <a:lstStyle/>
          <a:p>
            <a:r>
              <a:rPr lang="en-AU" dirty="0" smtClean="0"/>
              <a:t>Initial results for Term 3 and 4 are consistent with those for Term 2 students. Some children’s reading ages declined, again due to being able to progress further through the assessment and displaying improved reading strategies to gain meaning from the text. With longitudinal results showing overall gains in the term 2 students, it could be projected that over time, these results could improve in the coming months.</a:t>
            </a:r>
            <a:endParaRPr lang="en-AU" dirty="0"/>
          </a:p>
        </p:txBody>
      </p:sp>
      <p:sp>
        <p:nvSpPr>
          <p:cNvPr id="5" name="Title 1"/>
          <p:cNvSpPr txBox="1">
            <a:spLocks/>
          </p:cNvSpPr>
          <p:nvPr/>
        </p:nvSpPr>
        <p:spPr>
          <a:xfrm>
            <a:off x="2057400" y="384493"/>
            <a:ext cx="8077200" cy="529907"/>
          </a:xfrm>
          <a:prstGeom prst="rect">
            <a:avLst/>
          </a:prstGeom>
        </p:spPr>
        <p:txBody>
          <a:bodyPr/>
          <a:lstStyle>
            <a:lvl1pPr algn="ctr" defTabSz="1280160" rtl="0" eaLnBrk="1" latinLnBrk="0" hangingPunct="1">
              <a:spcBef>
                <a:spcPct val="0"/>
              </a:spcBef>
              <a:buNone/>
              <a:defRPr sz="6200" kern="1200">
                <a:solidFill>
                  <a:schemeClr val="tx1"/>
                </a:solidFill>
                <a:latin typeface="+mj-lt"/>
                <a:ea typeface="+mj-ea"/>
                <a:cs typeface="+mj-cs"/>
              </a:defRPr>
            </a:lvl1pPr>
          </a:lstStyle>
          <a:p>
            <a:r>
              <a:rPr lang="en-AU" sz="2400" dirty="0" smtClean="0"/>
              <a:t>POD Data Term 3 &amp; 4 Students 2018 Edgeworth</a:t>
            </a:r>
            <a:endParaRPr lang="en-AU" sz="2400" dirty="0"/>
          </a:p>
        </p:txBody>
      </p:sp>
    </p:spTree>
    <p:extLst>
      <p:ext uri="{BB962C8B-B14F-4D97-AF65-F5344CB8AC3E}">
        <p14:creationId xmlns:p14="http://schemas.microsoft.com/office/powerpoint/2010/main" val="402854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792506268"/>
              </p:ext>
            </p:extLst>
          </p:nvPr>
        </p:nvGraphicFramePr>
        <p:xfrm>
          <a:off x="6553200" y="1599156"/>
          <a:ext cx="5562600" cy="3962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a:graphicFrameLocks/>
          </p:cNvGraphicFramePr>
          <p:nvPr>
            <p:extLst>
              <p:ext uri="{D42A27DB-BD31-4B8C-83A1-F6EECF244321}">
                <p14:modId xmlns:p14="http://schemas.microsoft.com/office/powerpoint/2010/main" val="1269993260"/>
              </p:ext>
            </p:extLst>
          </p:nvPr>
        </p:nvGraphicFramePr>
        <p:xfrm>
          <a:off x="914400" y="1600200"/>
          <a:ext cx="5362575" cy="39243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371600" y="5562600"/>
            <a:ext cx="8610600" cy="1631216"/>
          </a:xfrm>
          <a:prstGeom prst="rect">
            <a:avLst/>
          </a:prstGeom>
          <a:noFill/>
        </p:spPr>
        <p:txBody>
          <a:bodyPr wrap="square" rtlCol="0">
            <a:spAutoFit/>
          </a:bodyPr>
          <a:lstStyle/>
          <a:p>
            <a:r>
              <a:rPr lang="en-AU" dirty="0" smtClean="0"/>
              <a:t>Initial results for Term 3 and 4 concur with the Term 2 data analysis. Results show that 98% of students improved their preliminary results, with one of our Year 6 students recording more than 5 years growth in 2 weeks.</a:t>
            </a:r>
            <a:endParaRPr lang="en-AU" dirty="0"/>
          </a:p>
        </p:txBody>
      </p:sp>
      <p:sp>
        <p:nvSpPr>
          <p:cNvPr id="5" name="Title 1"/>
          <p:cNvSpPr txBox="1">
            <a:spLocks/>
          </p:cNvSpPr>
          <p:nvPr/>
        </p:nvSpPr>
        <p:spPr>
          <a:xfrm>
            <a:off x="2057400" y="384493"/>
            <a:ext cx="8077200" cy="529907"/>
          </a:xfrm>
          <a:prstGeom prst="rect">
            <a:avLst/>
          </a:prstGeom>
        </p:spPr>
        <p:txBody>
          <a:bodyPr/>
          <a:lstStyle>
            <a:lvl1pPr algn="ctr" defTabSz="1280160" rtl="0" eaLnBrk="1" latinLnBrk="0" hangingPunct="1">
              <a:spcBef>
                <a:spcPct val="0"/>
              </a:spcBef>
              <a:buNone/>
              <a:defRPr sz="6200" kern="1200">
                <a:solidFill>
                  <a:schemeClr val="tx1"/>
                </a:solidFill>
                <a:latin typeface="+mj-lt"/>
                <a:ea typeface="+mj-ea"/>
                <a:cs typeface="+mj-cs"/>
              </a:defRPr>
            </a:lvl1pPr>
          </a:lstStyle>
          <a:p>
            <a:r>
              <a:rPr lang="en-AU" sz="2400" dirty="0" smtClean="0"/>
              <a:t>POD Data Term 3 &amp; 4 Students 2018 Edgeworth</a:t>
            </a:r>
            <a:endParaRPr lang="en-AU" sz="2400" dirty="0"/>
          </a:p>
        </p:txBody>
      </p:sp>
    </p:spTree>
    <p:extLst>
      <p:ext uri="{BB962C8B-B14F-4D97-AF65-F5344CB8AC3E}">
        <p14:creationId xmlns:p14="http://schemas.microsoft.com/office/powerpoint/2010/main" val="4151840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869943802"/>
              </p:ext>
            </p:extLst>
          </p:nvPr>
        </p:nvGraphicFramePr>
        <p:xfrm>
          <a:off x="6781800" y="1295400"/>
          <a:ext cx="5400676" cy="38623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a:graphicFrameLocks/>
          </p:cNvGraphicFramePr>
          <p:nvPr>
            <p:extLst>
              <p:ext uri="{D42A27DB-BD31-4B8C-83A1-F6EECF244321}">
                <p14:modId xmlns:p14="http://schemas.microsoft.com/office/powerpoint/2010/main" val="1552908507"/>
              </p:ext>
            </p:extLst>
          </p:nvPr>
        </p:nvGraphicFramePr>
        <p:xfrm>
          <a:off x="914400" y="1524000"/>
          <a:ext cx="5486400" cy="3429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371600" y="5562600"/>
            <a:ext cx="8610600" cy="2400657"/>
          </a:xfrm>
          <a:prstGeom prst="rect">
            <a:avLst/>
          </a:prstGeom>
          <a:noFill/>
        </p:spPr>
        <p:txBody>
          <a:bodyPr wrap="square" rtlCol="0">
            <a:spAutoFit/>
          </a:bodyPr>
          <a:lstStyle/>
          <a:p>
            <a:r>
              <a:rPr lang="en-AU" dirty="0" smtClean="0"/>
              <a:t>Comprehension again proved to be the strongest growth area. Positive gains were made for all but one Year 6 participant – who is diagnosed IM. 28 students recorded growth of more than 20 months in the 2-4 week time period between testing, with 2 of our Year 6 students increasing their comprehension age by more than 5 years.</a:t>
            </a:r>
            <a:endParaRPr lang="en-AU" dirty="0"/>
          </a:p>
        </p:txBody>
      </p:sp>
      <p:sp>
        <p:nvSpPr>
          <p:cNvPr id="6" name="Title 1"/>
          <p:cNvSpPr txBox="1">
            <a:spLocks/>
          </p:cNvSpPr>
          <p:nvPr/>
        </p:nvSpPr>
        <p:spPr>
          <a:xfrm>
            <a:off x="2057400" y="384493"/>
            <a:ext cx="8077200" cy="529907"/>
          </a:xfrm>
          <a:prstGeom prst="rect">
            <a:avLst/>
          </a:prstGeom>
        </p:spPr>
        <p:txBody>
          <a:bodyPr/>
          <a:lstStyle>
            <a:lvl1pPr algn="ctr" defTabSz="1280160" rtl="0" eaLnBrk="1" latinLnBrk="0" hangingPunct="1">
              <a:spcBef>
                <a:spcPct val="0"/>
              </a:spcBef>
              <a:buNone/>
              <a:defRPr sz="6200" kern="1200">
                <a:solidFill>
                  <a:schemeClr val="tx1"/>
                </a:solidFill>
                <a:latin typeface="+mj-lt"/>
                <a:ea typeface="+mj-ea"/>
                <a:cs typeface="+mj-cs"/>
              </a:defRPr>
            </a:lvl1pPr>
          </a:lstStyle>
          <a:p>
            <a:r>
              <a:rPr lang="en-AU" sz="2400" dirty="0" smtClean="0"/>
              <a:t>POD Data Term 3 &amp; 4 Students 2018 Edgeworth</a:t>
            </a:r>
            <a:endParaRPr lang="en-AU" sz="2400" dirty="0"/>
          </a:p>
        </p:txBody>
      </p:sp>
    </p:spTree>
    <p:extLst>
      <p:ext uri="{BB962C8B-B14F-4D97-AF65-F5344CB8AC3E}">
        <p14:creationId xmlns:p14="http://schemas.microsoft.com/office/powerpoint/2010/main" val="1524428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81200" y="2819400"/>
            <a:ext cx="7924800" cy="2179058"/>
          </a:xfrm>
          <a:prstGeom prst="rect">
            <a:avLst/>
          </a:prstGeom>
          <a:noFill/>
        </p:spPr>
        <p:txBody>
          <a:bodyPr wrap="square" rtlCol="0">
            <a:spAutoFit/>
          </a:bodyPr>
          <a:lstStyle/>
          <a:p>
            <a:pPr marL="480060" lvl="0" indent="-480060">
              <a:spcBef>
                <a:spcPct val="20000"/>
              </a:spcBef>
              <a:buFont typeface="Arial" panose="020B0604020202020204" pitchFamily="34" charset="0"/>
              <a:buChar char="•"/>
            </a:pPr>
            <a:r>
              <a:rPr lang="en-AU" sz="2400" dirty="0">
                <a:solidFill>
                  <a:prstClr val="black"/>
                </a:solidFill>
                <a:hlinkClick r:id="rId2" action="ppaction://hlinkfile"/>
              </a:rPr>
              <a:t>Edgeworth PS POD data Term 3 2018</a:t>
            </a:r>
            <a:endParaRPr lang="en-AU" sz="2400" dirty="0">
              <a:solidFill>
                <a:prstClr val="black"/>
              </a:solidFill>
            </a:endParaRPr>
          </a:p>
          <a:p>
            <a:pPr marL="480060" lvl="0" indent="-480060">
              <a:spcBef>
                <a:spcPct val="20000"/>
              </a:spcBef>
              <a:buFont typeface="Arial" panose="020B0604020202020204" pitchFamily="34" charset="0"/>
              <a:buChar char="•"/>
            </a:pPr>
            <a:r>
              <a:rPr lang="en-AU" sz="2400" dirty="0">
                <a:solidFill>
                  <a:prstClr val="black"/>
                </a:solidFill>
                <a:hlinkClick r:id="rId3" action="ppaction://hlinkfile"/>
              </a:rPr>
              <a:t>Edgeworth PS POD data Term 4 </a:t>
            </a:r>
            <a:r>
              <a:rPr lang="en-AU" sz="2400" dirty="0" smtClean="0">
                <a:solidFill>
                  <a:prstClr val="black"/>
                </a:solidFill>
                <a:hlinkClick r:id="rId3" action="ppaction://hlinkfile"/>
              </a:rPr>
              <a:t>2018</a:t>
            </a:r>
            <a:endParaRPr lang="en-AU" sz="2400" dirty="0" smtClean="0">
              <a:solidFill>
                <a:prstClr val="black"/>
              </a:solidFill>
            </a:endParaRPr>
          </a:p>
          <a:p>
            <a:pPr marL="480060" lvl="0" indent="-480060">
              <a:spcBef>
                <a:spcPct val="20000"/>
              </a:spcBef>
              <a:buFont typeface="Arial" panose="020B0604020202020204" pitchFamily="34" charset="0"/>
              <a:buChar char="•"/>
            </a:pPr>
            <a:endParaRPr lang="en-AU" sz="2400" dirty="0">
              <a:solidFill>
                <a:prstClr val="black"/>
              </a:solidFill>
            </a:endParaRPr>
          </a:p>
          <a:p>
            <a:pPr marL="480060" lvl="0" indent="-480060">
              <a:spcBef>
                <a:spcPct val="20000"/>
              </a:spcBef>
              <a:buFont typeface="Arial" panose="020B0604020202020204" pitchFamily="34" charset="0"/>
              <a:buChar char="•"/>
            </a:pPr>
            <a:endParaRPr lang="en-AU" sz="4500" dirty="0">
              <a:solidFill>
                <a:prstClr val="black"/>
              </a:solidFill>
            </a:endParaRPr>
          </a:p>
        </p:txBody>
      </p:sp>
      <p:sp>
        <p:nvSpPr>
          <p:cNvPr id="4" name="TextBox 3"/>
          <p:cNvSpPr txBox="1"/>
          <p:nvPr/>
        </p:nvSpPr>
        <p:spPr>
          <a:xfrm>
            <a:off x="121918" y="1295400"/>
            <a:ext cx="12557760" cy="2677656"/>
          </a:xfrm>
          <a:prstGeom prst="rect">
            <a:avLst/>
          </a:prstGeom>
          <a:noFill/>
        </p:spPr>
        <p:txBody>
          <a:bodyPr wrap="square" rtlCol="0">
            <a:spAutoFit/>
          </a:bodyPr>
          <a:lstStyle/>
          <a:p>
            <a:pPr marL="342900" indent="-342900">
              <a:buFont typeface="Arial" panose="020B0604020202020204" pitchFamily="34" charset="0"/>
              <a:buChar char="•"/>
            </a:pPr>
            <a:r>
              <a:rPr lang="en-AU" sz="2400" dirty="0" smtClean="0"/>
              <a:t>All children improved reading ages in at least one area</a:t>
            </a:r>
          </a:p>
          <a:p>
            <a:pPr marL="342900" indent="-342900">
              <a:buFont typeface="Arial" panose="020B0604020202020204" pitchFamily="34" charset="0"/>
              <a:buChar char="•"/>
            </a:pPr>
            <a:r>
              <a:rPr lang="en-AU" sz="2400" dirty="0" smtClean="0"/>
              <a:t>Significant gains were made in the area of comprehension</a:t>
            </a:r>
          </a:p>
          <a:p>
            <a:pPr marL="342900" indent="-342900">
              <a:buFont typeface="Arial" panose="020B0604020202020204" pitchFamily="34" charset="0"/>
              <a:buChar char="•"/>
            </a:pPr>
            <a:r>
              <a:rPr lang="en-AU" sz="2400" dirty="0" smtClean="0"/>
              <a:t>Long term gains have been retained by children completing POD in term 2</a:t>
            </a:r>
          </a:p>
          <a:p>
            <a:pPr marL="342900" indent="-342900">
              <a:buFont typeface="Arial" panose="020B0604020202020204" pitchFamily="34" charset="0"/>
              <a:buChar char="•"/>
            </a:pPr>
            <a:r>
              <a:rPr lang="en-AU" sz="2400" dirty="0" smtClean="0"/>
              <a:t>Teachers can see the benefits of POD in the classroom and would like it to continue in 2019</a:t>
            </a:r>
          </a:p>
          <a:p>
            <a:pPr marL="342900" indent="-342900">
              <a:buFont typeface="Arial" panose="020B0604020202020204" pitchFamily="34" charset="0"/>
              <a:buChar char="•"/>
            </a:pPr>
            <a:endParaRPr lang="en-AU" sz="2400" dirty="0" smtClean="0"/>
          </a:p>
          <a:p>
            <a:pPr marL="342900" indent="-342900">
              <a:buFont typeface="Arial" panose="020B0604020202020204" pitchFamily="34" charset="0"/>
              <a:buChar char="•"/>
            </a:pPr>
            <a:endParaRPr lang="en-AU" sz="2400" dirty="0" smtClean="0"/>
          </a:p>
          <a:p>
            <a:pPr marL="342900" indent="-342900">
              <a:buFont typeface="Arial" panose="020B0604020202020204" pitchFamily="34" charset="0"/>
              <a:buChar char="•"/>
            </a:pPr>
            <a:endParaRPr lang="en-AU" sz="2400" dirty="0"/>
          </a:p>
        </p:txBody>
      </p:sp>
      <p:sp>
        <p:nvSpPr>
          <p:cNvPr id="5" name="Title 1"/>
          <p:cNvSpPr txBox="1">
            <a:spLocks/>
          </p:cNvSpPr>
          <p:nvPr/>
        </p:nvSpPr>
        <p:spPr>
          <a:xfrm>
            <a:off x="2057400" y="384493"/>
            <a:ext cx="8077200" cy="529907"/>
          </a:xfrm>
          <a:prstGeom prst="rect">
            <a:avLst/>
          </a:prstGeom>
        </p:spPr>
        <p:txBody>
          <a:bodyPr/>
          <a:lstStyle>
            <a:lvl1pPr algn="ctr" defTabSz="1280160" rtl="0" eaLnBrk="1" latinLnBrk="0" hangingPunct="1">
              <a:spcBef>
                <a:spcPct val="0"/>
              </a:spcBef>
              <a:buNone/>
              <a:defRPr sz="6200" kern="1200">
                <a:solidFill>
                  <a:schemeClr val="tx1"/>
                </a:solidFill>
                <a:latin typeface="+mj-lt"/>
                <a:ea typeface="+mj-ea"/>
                <a:cs typeface="+mj-cs"/>
              </a:defRPr>
            </a:lvl1pPr>
          </a:lstStyle>
          <a:p>
            <a:r>
              <a:rPr lang="en-AU" sz="2400" dirty="0" smtClean="0"/>
              <a:t>POD Data Term 3 &amp; 4 Students 2018 Edgeworth</a:t>
            </a:r>
            <a:endParaRPr lang="en-AU" sz="2400" dirty="0"/>
          </a:p>
        </p:txBody>
      </p:sp>
    </p:spTree>
    <p:extLst>
      <p:ext uri="{BB962C8B-B14F-4D97-AF65-F5344CB8AC3E}">
        <p14:creationId xmlns:p14="http://schemas.microsoft.com/office/powerpoint/2010/main" val="22980824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POD Data Reports for Students completing POD in Term 2 2018&amp;quot;&quot;/&gt;&lt;property id=&quot;20307&quot; value=&quot;258&quot;/&gt;&lt;/object&gt;&lt;object type=&quot;3&quot; unique_id=&quot;10005&quot;&gt;&lt;property id=&quot;20148&quot; value=&quot;5&quot;/&gt;&lt;property id=&quot;20300&quot; value=&quot;Slide 2&quot;/&gt;&lt;property id=&quot;20307&quot; value=&quot;256&quot;/&gt;&lt;/object&gt;&lt;object type=&quot;3&quot; unique_id=&quot;10006&quot;&gt;&lt;property id=&quot;20148&quot; value=&quot;5&quot;/&gt;&lt;property id=&quot;20300&quot; value=&quot;Slide 3&quot;/&gt;&lt;property id=&quot;20307&quot; value=&quot;257&quot;/&gt;&lt;/object&gt;&lt;object type=&quot;3&quot; unique_id=&quot;10007&quot;&gt;&lt;property id=&quot;20148&quot; value=&quot;5&quot;/&gt;&lt;property id=&quot;20300&quot; value=&quot;Slide 4&quot;/&gt;&lt;property id=&quot;20307&quot; value=&quot;259&quot;/&gt;&lt;/object&gt;&lt;object type=&quot;3&quot; unique_id=&quot;10008&quot;&gt;&lt;property id=&quot;20148&quot; value=&quot;5&quot;/&gt;&lt;property id=&quot;20300&quot; value=&quot;Slide 5&quot;/&gt;&lt;property id=&quot;20307&quot; value=&quot;260&quot;/&gt;&lt;/object&gt;&lt;object type=&quot;3&quot; unique_id=&quot;10009&quot;&gt;&lt;property id=&quot;20148&quot; value=&quot;5&quot;/&gt;&lt;property id=&quot;20300&quot; value=&quot;Slide 6&quot;/&gt;&lt;property id=&quot;20307&quot; value=&quot;261&quot;/&gt;&lt;/object&gt;&lt;object type=&quot;3&quot; unique_id=&quot;10010&quot;&gt;&lt;property id=&quot;20148&quot; value=&quot;5&quot;/&gt;&lt;property id=&quot;20300&quot; value=&quot;Slide 7&quot;/&gt;&lt;property id=&quot;20307&quot; value=&quot;262&quot;/&gt;&lt;/object&gt;&lt;object type=&quot;3&quot; unique_id=&quot;10011&quot;&gt;&lt;property id=&quot;20148&quot; value=&quot;5&quot;/&gt;&lt;property id=&quot;20300&quot; value=&quot;Slide 8&quot;/&gt;&lt;property id=&quot;20307&quot; value=&quot;263&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253</TotalTime>
  <Words>1286</Words>
  <Application>Microsoft Office PowerPoint</Application>
  <PresentationFormat>A3 Paper (297x420 mm)</PresentationFormat>
  <Paragraphs>84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POD Data Reports for Students completing POD in Term 2 2018</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Optiplex</dc:creator>
  <cp:lastModifiedBy>Optiplex</cp:lastModifiedBy>
  <cp:revision>21</cp:revision>
  <dcterms:created xsi:type="dcterms:W3CDTF">2018-12-15T06:40:13Z</dcterms:created>
  <dcterms:modified xsi:type="dcterms:W3CDTF">2018-12-17T11:30:04Z</dcterms:modified>
</cp:coreProperties>
</file>